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 in Marketing Map: October 2026
Shopping agents arrive, and retailers pick sides
Number of the month: 66% of traffic to the documentation sites Mintlify hosts came from AI agents in August, by Mintlify's estimate.
The latest:
- Amazon blocks Meta's Muse shopping agent, while Shopify lets it buy. A shopping agent reads product data, reviews, pricing, and returns policies, and none of the brand film. Retailers are now choosing whether to let agents in, and a shopper whose agent can't reach a brand's products is shown someone else's.
- Pew finds synthetic survey answers miss by 12 percentage points. Synthetic respondents can be wrong by a wide margin, and by more for some groups than others. Any decision that rests on them needs checking against real customers.
- Gartner finds 18% of marketing leaders have cut roles because of automation. Entry-level roles are going first, through cuts and through hiring that never happens. Decide which junior tasks build the judgement your senior people will need, before those tasks are automated away.
The big shifts:
- Discovery is moving into answers and agents
- Equity and legacy give brands a springboard
- AI shortcuts still need a human check
- AI is becoming a running cost to manage
- Teams are changing, but results are lacking
Try this week: Search Google for your brand and your two best-selling products, and read the AI summary at the top: what does it say, and which pages does it cite? Then ask ChatGPT, Gemini, and Copilot the three questions customers ask most before they buy, and note whether you appear. Repeat both next month.
Sources for every story are on the map: map.teybannerman.com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Discovery is moving into answers and agents (Building)
Retailers have started choosing whether to let shopping agents in. Amazon blocked Meta's new Muse agent from its store while Shopify let it buy from its merchants, and AI agents now make up two-thirds of the traffic to the 20,000+ sites hosted by Mintlify.
In the US, even a search for a brand's own name now usually starts with Google's AI summary. Each step moves more of the journey inside AI tools and removes a visit to the brand's site, along with valuable data and the chance to persuade.
What to do about it: Treat product data, pricing, policies, and documentation as marketing material, and decide whether shopping agents may browse and buy on your site. Track how AI tools describe and recommend you, alongside search rankings.
Try this week: Search Google for your brand and your two best-selling products, and read the AI summary at the top: what does it say, and which pages does it cite? Then ask ChatGPT, Gemini, and Copilot the three questions customers ask most before they buy, and note whether you appear. Repeat both next month.
Signals &amp; stories:
- Amazon blocks Meta's Muse shopping agent, while Shopify lets it buy. A shopping agent reads product data, reviews, pricing, and returns policies, and none of the brand film. Retailers are now choosing whether to let agents in, and a shopper whose agent can't reach a brand's products is shown someone else's.
- Mintlify estimates AI agents made 66% of the traffic to the documentation sites it hosts. Shopping agents and AI assistants now read product data, pricing pages, and policies, and take every word literally. Track how often you're picked, as well as how often you're mentioned.
- ChatGPT ads reach a $1bn run rate and open self-serve in Europe. When an AI tool recommends a brand, it is now harder to tell whether that recommendation was earned or paid for.
- Google takes hotel bookings inside AI Mode in the US. For travel, more of the journey now happens before a customer reaches the brand's own site. Other considered purchases could follow, and the brand sees less of each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Teams are changing, but results are lacking (Building)
The shape of many marketing teams is changing - in a Gartner survey of 1,303 senior marketing leaders, 18% had already cut roles because of automation. Stanford found that fewer young people are being hired into the most AI-exposed jobs (including marketing specialists).
Yet only a minority of organisations report a significant impact on results, and fewer still have redesigned how the work gets done. Entry-level work is where future senior marketers learn the craft, so cutting those roles before a new way of working is in place carries a long-term cost.
What to do about it: Redesign one end-to-end workflow before cutting or adding roles, and decide which steps need a person's judgement. Protect the junior tasks that teach that judgement.
Try this week: Map one workflow, such as a product launch, step by step. Mark who does each step today, which steps an AI tool already handles, where a person must sign off, and which steps a junior learns from.
Signals &amp; stories:
- Ad platforms aim to do the whole job. As platforms take over making, targeting, and buying, the marketer's job moves to the brief and the guardrails. Someone also has to check what runs under the brand's name.
- Gartner finds 18% of marketing leaders have cut roles because of automation. Entry-level roles are going first, through cuts and through hiring that never happens. Decide which junior tasks build the judgement your senior people will need, before those tasks are automated away.
- PepsiCo moves its global media to Publicis without a pitch. As production with AI tools gets cheaper, clients pay for judgement, taste, and accountability, in-house or at an agency.
- Only 14% of UK advertisers see significant results from AI tools. The gap between intent and results is mostly organisational. It sits in data foundations, workflows, skills, and what the AI programme is measured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Equity and legacy give brands a springboard (Early)
Searching for a brand by name now usually brings up Google's AI summary of it, and when Ahrefs tested 100 of the world's best-known brands, only 3.4% of the full summaries mentioned a competitor. For well-known brands, being searched for by name still keeps rivals out of the answer.
Elsewhere, synthetic (i.e. AI-generated) research respondents still over-index on established brands, and work made with AI tools continues to drift towards the average. This means that being well-known and being distinctive both matter more than ever.
What to do about it: Keep investing in brand equity and distinctive assets. Check what Google's AI summary says when someone searches for your brand, and check AI-assisted work against what makes the brand different as well as against the brief.
Try this week: Put ten recent pieces of AI-assisted copy next to two competitors' with the logos removed, and ask colleagues to pick out yours. If they struggle to pick yours out, your copy is drifting towards the category average.
Signals &amp; stories:
- Mintlify estimates AI agents made 66% of the traffic to the documentation sites it hosts. Shopping agents and AI assistants now read product data, pricing pages, and policies, and take every word literally. Track how often you're picked, as well as how often you're mentioned.
- Synthetic respondents arrive, with a bias. Synthetic panels are useful for early testing when they are built on your own data, and risky for decisions that depend on nuance, challenger brands, or minority views.
- AI-assisted work starts to sound alike. For brands the risk is a slow drift towards the category average.
- AI Overviews appear on 83% of US brand searches, Ahrefs finds. Traffic built on answering generic questions is shrinking. Even a search for a brand's own name now usually starts with Google's summary of the brand.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shortcuts still need a human check (Building)
Shortcuts made with AI tools keep needing humans to check them. Pew found that synthetic survey respondents (AI stand-ins for real survey respondents) missed the mark vs real respondents by 12 percentage points on average.
Regulators are holding AI-made work to the same rules as any other. The UK's advertising regulator judged an AI-made man in a gambling ad on how old he looked, exactly as it would a real actor, and California has joined New York in requiring labels on AI-made people in ads. So the value moves to people who can judge whether work is right before it goes out, and show how it was made.
What to do about it: Use AI tools heavily for functional and variant work, and keep people at the centre of emotional and brand-building work. Agree who checks AI-assisted work and AI-generated research before anyone acts on it, and decide how you will disclose.
Try this week: Take your next campaign. Mark which briefs are functional and which are emotional, and decide in advance where AI tools will and won't be used.
Signals &amp; stories:
- Pew finds synthetic survey answers miss by 12 percentage points. Synthetic respondents can be wrong by a wide margin, and by more for some groups than others. Any decision that rests on them needs checking against real customers.
- PepsiCo moves its global media to Publicis without a pitch. As production with AI tools gets cheaper, clients pay for judgement, taste, and accountability, in-house or at an agency.
- EU AI Act disclosure duties now apply. Any campaign that reaches people in the EU now needs a plan for labelling AI-made content.
- California joins New York on labels for AI-made people in ads. AI-made people in ads are now treated much like real ones. Set one rule for them before production, and for age-restricted products, set the age in the prompt, check how the result looks, and keep the prompt on file.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is becoming a running cost to manage (Building)
More of the spending is now done by automated systems and AI agents and assistants running within organisations, often without assigned spend limits. Amazon relaunched its ad platform as Amazon Ads Agent, Meta is testing campaign creation in its ads assistant, and TikTok's ad connection now comes ready-made in Claude and Perplexity.
Ad platforms are moving towards handling creative, targeting, and spend in one system, so ad spend and the cost of AI tools now behave alike: variable, tied to volume, and easy to overrun without anyone deciding to.
What to do about it: Give AI use its own budget line with an owner and a ceiling, and decide which AI assistants may change campaigns and budgets. Measure AI spend by what it delivers for customers.
Try this week: List the AI tools, features, and automated ad settings the team pays for or has switched on, how each is priced, and who can change it. Flag anything priced per use, or where agents are able to spend with no ceiling.
Signals &amp; stories:
- Ad platforms aim to do the whole job. As platforms take over making, targeting, and buying, the marketer's job moves to the brief and the guardrails. Someone also has to check what runs under the brand's name.
- TikTok's ad connection arrives in Claude and Perplexity. Staff and agencies can now change campaigns and budgets by asking an AI assistant. Decide who may connect which tools, and what needs approval, before they do.
- ChatGPT ads reach a $1bn run rate and open self-serve in Europe. When an AI tool recommends a brand, it is now harder to tell whether that recommendation was earned or paid for.
- AI costs now grow with every use. AI tools are turning into a variable cost: the more your team uses them, the more you pay.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AFAF8"/>
        </a:solidFill>
      </p:bgPr>
    </p:bg>
    <p:spTree>
      <p:nvGrpSpPr>
        <p:cNvPr id="1" name=""/>
        <p:cNvGrpSpPr/>
        <p:nvPr/>
      </p:nvGrpSpPr>
      <p:grpSpPr>
        <a:xfrm>
          <a:off x="0" y="0"/>
          <a:ext cx="0" cy="0"/>
          <a:chOff x="0" y="0"/>
          <a:chExt cx="0" cy="0"/>
        </a:xfrm>
      </p:grpSpPr>
      <p:sp>
        <p:nvSpPr>
          <p:cNvPr id="2" name="Text 0"/>
          <p:cNvSpPr/>
          <p:nvPr/>
        </p:nvSpPr>
        <p:spPr>
          <a:xfrm>
            <a:off x="812800" y="482600"/>
            <a:ext cx="6985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THE AI IN MARKETING MAP: OCTOBER 2026</a:t>
            </a:r>
            <a:endParaRPr lang="en-US" sz="1100" dirty="0"/>
          </a:p>
        </p:txBody>
      </p:sp>
      <p:sp>
        <p:nvSpPr>
          <p:cNvPr id="3" name="Text 1"/>
          <p:cNvSpPr/>
          <p:nvPr/>
        </p:nvSpPr>
        <p:spPr>
          <a:xfrm>
            <a:off x="812800" y="711200"/>
            <a:ext cx="6985000" cy="1079500"/>
          </a:xfrm>
          <a:prstGeom prst="rect">
            <a:avLst/>
          </a:prstGeom>
          <a:noFill/>
          <a:ln/>
        </p:spPr>
        <p:txBody>
          <a:bodyPr wrap="square" lIns="0" tIns="0" rIns="0" bIns="0" rtlCol="0" anchor="t"/>
          <a:lstStyle/>
          <a:p>
            <a:pPr algn="l" indent="0" marL="0">
              <a:buNone/>
            </a:pPr>
            <a:r>
              <a:rPr lang="en-US" sz="3400" b="1" dirty="0">
                <a:solidFill>
                  <a:srgbClr val="1A1A1A"/>
                </a:solidFill>
                <a:latin typeface="Arial" pitchFamily="34" charset="0"/>
                <a:ea typeface="Arial" pitchFamily="34" charset="-122"/>
                <a:cs typeface="Arial" pitchFamily="34" charset="-120"/>
              </a:rPr>
              <a:t>Shopping agents arrive, and retailers pick sides</a:t>
            </a:r>
            <a:endParaRPr lang="en-US" sz="3400" dirty="0"/>
          </a:p>
        </p:txBody>
      </p:sp>
      <p:sp>
        <p:nvSpPr>
          <p:cNvPr id="4" name="Text 2"/>
          <p:cNvSpPr/>
          <p:nvPr/>
        </p:nvSpPr>
        <p:spPr>
          <a:xfrm>
            <a:off x="8255000" y="419100"/>
            <a:ext cx="3124200" cy="863600"/>
          </a:xfrm>
          <a:prstGeom prst="rect">
            <a:avLst/>
          </a:prstGeom>
          <a:noFill/>
          <a:ln/>
        </p:spPr>
        <p:txBody>
          <a:bodyPr wrap="square" lIns="0" tIns="0" rIns="0" bIns="0" rtlCol="0" anchor="t"/>
          <a:lstStyle/>
          <a:p>
            <a:pPr algn="l" indent="0" marL="0">
              <a:buNone/>
            </a:pPr>
            <a:r>
              <a:rPr lang="en-US" sz="5600" b="1" dirty="0">
                <a:solidFill>
                  <a:srgbClr val="4F86B8"/>
                </a:solidFill>
                <a:latin typeface="Arial" pitchFamily="34" charset="0"/>
                <a:ea typeface="Arial" pitchFamily="34" charset="-122"/>
                <a:cs typeface="Arial" pitchFamily="34" charset="-120"/>
              </a:rPr>
              <a:t>66%</a:t>
            </a:r>
            <a:endParaRPr lang="en-US" sz="5600" dirty="0"/>
          </a:p>
        </p:txBody>
      </p:sp>
      <p:sp>
        <p:nvSpPr>
          <p:cNvPr id="5" name="Text 3"/>
          <p:cNvSpPr/>
          <p:nvPr/>
        </p:nvSpPr>
        <p:spPr>
          <a:xfrm>
            <a:off x="8255000" y="1282700"/>
            <a:ext cx="3124200" cy="5334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of traffic to the documentation sites Mintlify hosts came from AI agents in August, by Mintlify's estimate</a:t>
            </a:r>
            <a:endParaRPr lang="en-US" sz="1100" dirty="0"/>
          </a:p>
        </p:txBody>
      </p:sp>
      <p:sp>
        <p:nvSpPr>
          <p:cNvPr id="6" name="Shape 4"/>
          <p:cNvSpPr/>
          <p:nvPr/>
        </p:nvSpPr>
        <p:spPr>
          <a:xfrm>
            <a:off x="812800" y="1854200"/>
            <a:ext cx="10566400" cy="0"/>
          </a:xfrm>
          <a:prstGeom prst="line">
            <a:avLst/>
          </a:prstGeom>
          <a:noFill/>
          <a:ln w="12700">
            <a:solidFill>
              <a:srgbClr val="E6E4DF"/>
            </a:solidFill>
            <a:prstDash val="solid"/>
          </a:ln>
        </p:spPr>
      </p:sp>
      <p:sp>
        <p:nvSpPr>
          <p:cNvPr id="7" name="Text 5"/>
          <p:cNvSpPr/>
          <p:nvPr/>
        </p:nvSpPr>
        <p:spPr>
          <a:xfrm>
            <a:off x="812800" y="2044700"/>
            <a:ext cx="3683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THE LATEST</a:t>
            </a:r>
            <a:endParaRPr lang="en-US" sz="1100" dirty="0"/>
          </a:p>
        </p:txBody>
      </p:sp>
      <p:sp>
        <p:nvSpPr>
          <p:cNvPr id="8" name="Shape 6"/>
          <p:cNvSpPr/>
          <p:nvPr/>
        </p:nvSpPr>
        <p:spPr>
          <a:xfrm>
            <a:off x="812800" y="2336800"/>
            <a:ext cx="3683000" cy="0"/>
          </a:xfrm>
          <a:prstGeom prst="line">
            <a:avLst/>
          </a:prstGeom>
          <a:noFill/>
          <a:ln w="12700">
            <a:solidFill>
              <a:srgbClr val="E6E4DF"/>
            </a:solidFill>
            <a:prstDash val="solid"/>
          </a:ln>
        </p:spPr>
      </p:sp>
      <p:sp>
        <p:nvSpPr>
          <p:cNvPr id="9" name="Text 7"/>
          <p:cNvSpPr/>
          <p:nvPr/>
        </p:nvSpPr>
        <p:spPr>
          <a:xfrm>
            <a:off x="812800" y="2425700"/>
            <a:ext cx="36830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Launch</a:t>
            </a:r>
            <a:endParaRPr lang="en-US" sz="1100" dirty="0"/>
          </a:p>
        </p:txBody>
      </p:sp>
      <p:sp>
        <p:nvSpPr>
          <p:cNvPr id="10" name="Text 8"/>
          <p:cNvSpPr/>
          <p:nvPr/>
        </p:nvSpPr>
        <p:spPr>
          <a:xfrm>
            <a:off x="812800" y="2628900"/>
            <a:ext cx="3683000" cy="9525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Amazon blocks Meta's Muse shopping agent, while Shopify lets it buy</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 shopping agent reads product data, reviews, pricing, and returns policies, and none of the brand film.</a:t>
            </a:r>
            <a:endParaRPr lang="en-US" sz="1300" dirty="0"/>
          </a:p>
        </p:txBody>
      </p:sp>
      <p:sp>
        <p:nvSpPr>
          <p:cNvPr id="11" name="Shape 9"/>
          <p:cNvSpPr/>
          <p:nvPr/>
        </p:nvSpPr>
        <p:spPr>
          <a:xfrm>
            <a:off x="812800" y="3644900"/>
            <a:ext cx="3683000" cy="0"/>
          </a:xfrm>
          <a:prstGeom prst="line">
            <a:avLst/>
          </a:prstGeom>
          <a:noFill/>
          <a:ln w="12700">
            <a:solidFill>
              <a:srgbClr val="E6E4DF"/>
            </a:solidFill>
            <a:prstDash val="solid"/>
          </a:ln>
        </p:spPr>
      </p:sp>
      <p:sp>
        <p:nvSpPr>
          <p:cNvPr id="12" name="Text 10"/>
          <p:cNvSpPr/>
          <p:nvPr/>
        </p:nvSpPr>
        <p:spPr>
          <a:xfrm>
            <a:off x="812800" y="3733800"/>
            <a:ext cx="36830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Research/data</a:t>
            </a:r>
            <a:endParaRPr lang="en-US" sz="1100" dirty="0"/>
          </a:p>
        </p:txBody>
      </p:sp>
      <p:sp>
        <p:nvSpPr>
          <p:cNvPr id="13" name="Text 11"/>
          <p:cNvSpPr/>
          <p:nvPr/>
        </p:nvSpPr>
        <p:spPr>
          <a:xfrm>
            <a:off x="812800" y="3937000"/>
            <a:ext cx="3683000" cy="9525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Pew finds synthetic survey answers miss by 12 percentage points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Synthetic respondents can be wrong by a wide margin, and by more for some groups than others.</a:t>
            </a:r>
            <a:endParaRPr lang="en-US" sz="1300" dirty="0"/>
          </a:p>
        </p:txBody>
      </p:sp>
      <p:sp>
        <p:nvSpPr>
          <p:cNvPr id="14" name="Shape 12"/>
          <p:cNvSpPr/>
          <p:nvPr/>
        </p:nvSpPr>
        <p:spPr>
          <a:xfrm>
            <a:off x="812800" y="4953000"/>
            <a:ext cx="3683000" cy="0"/>
          </a:xfrm>
          <a:prstGeom prst="line">
            <a:avLst/>
          </a:prstGeom>
          <a:noFill/>
          <a:ln w="12700">
            <a:solidFill>
              <a:srgbClr val="E6E4DF"/>
            </a:solidFill>
            <a:prstDash val="solid"/>
          </a:ln>
        </p:spPr>
      </p:sp>
      <p:sp>
        <p:nvSpPr>
          <p:cNvPr id="15" name="Text 13"/>
          <p:cNvSpPr/>
          <p:nvPr/>
        </p:nvSpPr>
        <p:spPr>
          <a:xfrm>
            <a:off x="812800" y="5041900"/>
            <a:ext cx="36830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Research/data</a:t>
            </a:r>
            <a:endParaRPr lang="en-US" sz="1100" dirty="0"/>
          </a:p>
        </p:txBody>
      </p:sp>
      <p:sp>
        <p:nvSpPr>
          <p:cNvPr id="16" name="Text 14"/>
          <p:cNvSpPr/>
          <p:nvPr/>
        </p:nvSpPr>
        <p:spPr>
          <a:xfrm>
            <a:off x="812800" y="5245100"/>
            <a:ext cx="3683000" cy="9525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Gartner finds 18% of marketing leaders have cut roles because of automation</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Entry-level roles are going first, through cuts and through hiring that never happens.</a:t>
            </a:r>
            <a:endParaRPr lang="en-US" sz="1300" dirty="0"/>
          </a:p>
        </p:txBody>
      </p:sp>
      <p:sp>
        <p:nvSpPr>
          <p:cNvPr id="17" name="Text 15"/>
          <p:cNvSpPr/>
          <p:nvPr/>
        </p:nvSpPr>
        <p:spPr>
          <a:xfrm>
            <a:off x="4851400" y="2044700"/>
            <a:ext cx="3937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THE BIG SHIFTS</a:t>
            </a:r>
            <a:endParaRPr lang="en-US" sz="1100" dirty="0"/>
          </a:p>
        </p:txBody>
      </p:sp>
      <p:sp>
        <p:nvSpPr>
          <p:cNvPr id="18" name="Shape 16"/>
          <p:cNvSpPr/>
          <p:nvPr/>
        </p:nvSpPr>
        <p:spPr>
          <a:xfrm>
            <a:off x="4851400" y="2336800"/>
            <a:ext cx="3937000" cy="0"/>
          </a:xfrm>
          <a:prstGeom prst="line">
            <a:avLst/>
          </a:prstGeom>
          <a:noFill/>
          <a:ln w="12700">
            <a:solidFill>
              <a:srgbClr val="1A1A1A"/>
            </a:solidFill>
            <a:prstDash val="solid"/>
          </a:ln>
        </p:spPr>
      </p:sp>
      <p:sp>
        <p:nvSpPr>
          <p:cNvPr id="19" name="Shape 17"/>
          <p:cNvSpPr/>
          <p:nvPr/>
        </p:nvSpPr>
        <p:spPr>
          <a:xfrm>
            <a:off x="4851400" y="2451100"/>
            <a:ext cx="3937000" cy="584200"/>
          </a:xfrm>
          <a:prstGeom prst="rect">
            <a:avLst/>
          </a:prstGeom>
          <a:solidFill>
            <a:srgbClr val="EFF4F9"/>
          </a:solidFill>
          <a:ln w="9525">
            <a:solidFill>
              <a:srgbClr val="D3E1ED"/>
            </a:solidFill>
            <a:prstDash val="solid"/>
          </a:ln>
        </p:spPr>
      </p:sp>
      <p:sp>
        <p:nvSpPr>
          <p:cNvPr id="20" name="Shape 18"/>
          <p:cNvSpPr/>
          <p:nvPr/>
        </p:nvSpPr>
        <p:spPr>
          <a:xfrm>
            <a:off x="4851400" y="2451100"/>
            <a:ext cx="50800" cy="584200"/>
          </a:xfrm>
          <a:prstGeom prst="rect">
            <a:avLst/>
          </a:prstGeom>
          <a:solidFill>
            <a:srgbClr val="4F86B8"/>
          </a:solidFill>
          <a:ln w="12700">
            <a:solidFill>
              <a:srgbClr val="4F86B8"/>
            </a:solidFill>
            <a:prstDash val="solid"/>
          </a:ln>
        </p:spPr>
      </p:sp>
      <p:sp>
        <p:nvSpPr>
          <p:cNvPr id="21" name="Text 19"/>
          <p:cNvSpPr/>
          <p:nvPr/>
        </p:nvSpPr>
        <p:spPr>
          <a:xfrm>
            <a:off x="5029200" y="2451100"/>
            <a:ext cx="3632200" cy="584200"/>
          </a:xfrm>
          <a:prstGeom prst="rect">
            <a:avLst/>
          </a:prstGeom>
          <a:noFill/>
          <a:ln/>
        </p:spPr>
        <p:txBody>
          <a:bodyPr wrap="square" lIns="0" tIns="0" rIns="0" bIns="0" rtlCol="0" anchor="ctr"/>
          <a:lstStyle/>
          <a:p>
            <a:pPr algn="l" indent="0" marL="0">
              <a:buNone/>
            </a:pPr>
            <a:r>
              <a:rPr lang="en-US" sz="1300" b="1" dirty="0">
                <a:solidFill>
                  <a:srgbClr val="1A1A1A"/>
                </a:solidFill>
                <a:latin typeface="Arial" pitchFamily="34" charset="0"/>
                <a:ea typeface="Arial" pitchFamily="34" charset="-122"/>
                <a:cs typeface="Arial" pitchFamily="34" charset="-120"/>
              </a:rPr>
              <a:t>Discovery is moving into answers and agents</a:t>
            </a:r>
            <a:endParaRPr lang="en-US" sz="1300" dirty="0"/>
          </a:p>
        </p:txBody>
      </p:sp>
      <p:sp>
        <p:nvSpPr>
          <p:cNvPr id="22" name="Shape 20"/>
          <p:cNvSpPr/>
          <p:nvPr/>
        </p:nvSpPr>
        <p:spPr>
          <a:xfrm>
            <a:off x="4851400" y="3111500"/>
            <a:ext cx="3937000" cy="584200"/>
          </a:xfrm>
          <a:prstGeom prst="rect">
            <a:avLst/>
          </a:prstGeom>
          <a:solidFill>
            <a:srgbClr val="EFF4F9"/>
          </a:solidFill>
          <a:ln w="9525">
            <a:solidFill>
              <a:srgbClr val="D3E1ED"/>
            </a:solidFill>
            <a:prstDash val="solid"/>
          </a:ln>
        </p:spPr>
      </p:sp>
      <p:sp>
        <p:nvSpPr>
          <p:cNvPr id="23" name="Shape 21"/>
          <p:cNvSpPr/>
          <p:nvPr/>
        </p:nvSpPr>
        <p:spPr>
          <a:xfrm>
            <a:off x="4851400" y="3111500"/>
            <a:ext cx="50800" cy="584200"/>
          </a:xfrm>
          <a:prstGeom prst="rect">
            <a:avLst/>
          </a:prstGeom>
          <a:solidFill>
            <a:srgbClr val="4F86B8"/>
          </a:solidFill>
          <a:ln w="12700">
            <a:solidFill>
              <a:srgbClr val="4F86B8"/>
            </a:solidFill>
            <a:prstDash val="solid"/>
          </a:ln>
        </p:spPr>
      </p:sp>
      <p:sp>
        <p:nvSpPr>
          <p:cNvPr id="24" name="Text 22"/>
          <p:cNvSpPr/>
          <p:nvPr/>
        </p:nvSpPr>
        <p:spPr>
          <a:xfrm>
            <a:off x="5029200" y="3111500"/>
            <a:ext cx="3632200" cy="584200"/>
          </a:xfrm>
          <a:prstGeom prst="rect">
            <a:avLst/>
          </a:prstGeom>
          <a:noFill/>
          <a:ln/>
        </p:spPr>
        <p:txBody>
          <a:bodyPr wrap="square" lIns="0" tIns="0" rIns="0" bIns="0" rtlCol="0" anchor="ctr"/>
          <a:lstStyle/>
          <a:p>
            <a:pPr algn="l" indent="0" marL="0">
              <a:buNone/>
            </a:pPr>
            <a:r>
              <a:rPr lang="en-US" sz="1300" b="1" dirty="0">
                <a:solidFill>
                  <a:srgbClr val="1A1A1A"/>
                </a:solidFill>
                <a:latin typeface="Arial" pitchFamily="34" charset="0"/>
                <a:ea typeface="Arial" pitchFamily="34" charset="-122"/>
                <a:cs typeface="Arial" pitchFamily="34" charset="-120"/>
              </a:rPr>
              <a:t>Equity and legacy give brands a springboard</a:t>
            </a:r>
            <a:endParaRPr lang="en-US" sz="1300" dirty="0"/>
          </a:p>
        </p:txBody>
      </p:sp>
      <p:sp>
        <p:nvSpPr>
          <p:cNvPr id="25" name="Shape 23"/>
          <p:cNvSpPr/>
          <p:nvPr/>
        </p:nvSpPr>
        <p:spPr>
          <a:xfrm>
            <a:off x="4851400" y="3771900"/>
            <a:ext cx="3937000" cy="584200"/>
          </a:xfrm>
          <a:prstGeom prst="rect">
            <a:avLst/>
          </a:prstGeom>
          <a:solidFill>
            <a:srgbClr val="FAF1F2"/>
          </a:solidFill>
          <a:ln w="9525">
            <a:solidFill>
              <a:srgbClr val="F1D7DC"/>
            </a:solidFill>
            <a:prstDash val="solid"/>
          </a:ln>
        </p:spPr>
      </p:sp>
      <p:sp>
        <p:nvSpPr>
          <p:cNvPr id="26" name="Shape 24"/>
          <p:cNvSpPr/>
          <p:nvPr/>
        </p:nvSpPr>
        <p:spPr>
          <a:xfrm>
            <a:off x="4851400" y="3771900"/>
            <a:ext cx="50800" cy="584200"/>
          </a:xfrm>
          <a:prstGeom prst="rect">
            <a:avLst/>
          </a:prstGeom>
          <a:solidFill>
            <a:srgbClr val="C75E73"/>
          </a:solidFill>
          <a:ln w="12700">
            <a:solidFill>
              <a:srgbClr val="C75E73"/>
            </a:solidFill>
            <a:prstDash val="solid"/>
          </a:ln>
        </p:spPr>
      </p:sp>
      <p:sp>
        <p:nvSpPr>
          <p:cNvPr id="27" name="Text 25"/>
          <p:cNvSpPr/>
          <p:nvPr/>
        </p:nvSpPr>
        <p:spPr>
          <a:xfrm>
            <a:off x="5029200" y="3771900"/>
            <a:ext cx="3632200" cy="584200"/>
          </a:xfrm>
          <a:prstGeom prst="rect">
            <a:avLst/>
          </a:prstGeom>
          <a:noFill/>
          <a:ln/>
        </p:spPr>
        <p:txBody>
          <a:bodyPr wrap="square" lIns="0" tIns="0" rIns="0" bIns="0" rtlCol="0" anchor="ctr"/>
          <a:lstStyle/>
          <a:p>
            <a:pPr algn="l" indent="0" marL="0">
              <a:buNone/>
            </a:pPr>
            <a:r>
              <a:rPr lang="en-US" sz="1300" b="1" dirty="0">
                <a:solidFill>
                  <a:srgbClr val="1A1A1A"/>
                </a:solidFill>
                <a:latin typeface="Arial" pitchFamily="34" charset="0"/>
                <a:ea typeface="Arial" pitchFamily="34" charset="-122"/>
                <a:cs typeface="Arial" pitchFamily="34" charset="-120"/>
              </a:rPr>
              <a:t>AI shortcuts still need a human check</a:t>
            </a:r>
            <a:endParaRPr lang="en-US" sz="1300" dirty="0"/>
          </a:p>
        </p:txBody>
      </p:sp>
      <p:sp>
        <p:nvSpPr>
          <p:cNvPr id="28" name="Shape 26"/>
          <p:cNvSpPr/>
          <p:nvPr/>
        </p:nvSpPr>
        <p:spPr>
          <a:xfrm>
            <a:off x="4851400" y="4432300"/>
            <a:ext cx="3937000" cy="584200"/>
          </a:xfrm>
          <a:prstGeom prst="rect">
            <a:avLst/>
          </a:prstGeom>
          <a:solidFill>
            <a:srgbClr val="F9F5EC"/>
          </a:solidFill>
          <a:ln w="9525">
            <a:solidFill>
              <a:srgbClr val="EEE3CB"/>
            </a:solidFill>
            <a:prstDash val="solid"/>
          </a:ln>
        </p:spPr>
      </p:sp>
      <p:sp>
        <p:nvSpPr>
          <p:cNvPr id="29" name="Shape 27"/>
          <p:cNvSpPr/>
          <p:nvPr/>
        </p:nvSpPr>
        <p:spPr>
          <a:xfrm>
            <a:off x="4851400" y="4432300"/>
            <a:ext cx="50800" cy="584200"/>
          </a:xfrm>
          <a:prstGeom prst="rect">
            <a:avLst/>
          </a:prstGeom>
          <a:solidFill>
            <a:srgbClr val="B98E2E"/>
          </a:solidFill>
          <a:ln w="12700">
            <a:solidFill>
              <a:srgbClr val="B98E2E"/>
            </a:solidFill>
            <a:prstDash val="solid"/>
          </a:ln>
        </p:spPr>
      </p:sp>
      <p:sp>
        <p:nvSpPr>
          <p:cNvPr id="30" name="Text 28"/>
          <p:cNvSpPr/>
          <p:nvPr/>
        </p:nvSpPr>
        <p:spPr>
          <a:xfrm>
            <a:off x="5029200" y="4432300"/>
            <a:ext cx="3632200" cy="584200"/>
          </a:xfrm>
          <a:prstGeom prst="rect">
            <a:avLst/>
          </a:prstGeom>
          <a:noFill/>
          <a:ln/>
        </p:spPr>
        <p:txBody>
          <a:bodyPr wrap="square" lIns="0" tIns="0" rIns="0" bIns="0" rtlCol="0" anchor="ctr"/>
          <a:lstStyle/>
          <a:p>
            <a:pPr algn="l" indent="0" marL="0">
              <a:buNone/>
            </a:pPr>
            <a:r>
              <a:rPr lang="en-US" sz="1300" b="1" dirty="0">
                <a:solidFill>
                  <a:srgbClr val="1A1A1A"/>
                </a:solidFill>
                <a:latin typeface="Arial" pitchFamily="34" charset="0"/>
                <a:ea typeface="Arial" pitchFamily="34" charset="-122"/>
                <a:cs typeface="Arial" pitchFamily="34" charset="-120"/>
              </a:rPr>
              <a:t>AI is becoming a running cost to manage</a:t>
            </a:r>
            <a:endParaRPr lang="en-US" sz="1300" dirty="0"/>
          </a:p>
        </p:txBody>
      </p:sp>
      <p:sp>
        <p:nvSpPr>
          <p:cNvPr id="31" name="Shape 29"/>
          <p:cNvSpPr/>
          <p:nvPr/>
        </p:nvSpPr>
        <p:spPr>
          <a:xfrm>
            <a:off x="4851400" y="5092700"/>
            <a:ext cx="3937000" cy="584200"/>
          </a:xfrm>
          <a:prstGeom prst="rect">
            <a:avLst/>
          </a:prstGeom>
          <a:solidFill>
            <a:srgbClr val="F3F1F8"/>
          </a:solidFill>
          <a:ln w="9525">
            <a:solidFill>
              <a:srgbClr val="DED9EB"/>
            </a:solidFill>
            <a:prstDash val="solid"/>
          </a:ln>
        </p:spPr>
      </p:sp>
      <p:sp>
        <p:nvSpPr>
          <p:cNvPr id="32" name="Shape 30"/>
          <p:cNvSpPr/>
          <p:nvPr/>
        </p:nvSpPr>
        <p:spPr>
          <a:xfrm>
            <a:off x="4851400" y="5092700"/>
            <a:ext cx="50800" cy="584200"/>
          </a:xfrm>
          <a:prstGeom prst="rect">
            <a:avLst/>
          </a:prstGeom>
          <a:solidFill>
            <a:srgbClr val="7A68AE"/>
          </a:solidFill>
          <a:ln w="12700">
            <a:solidFill>
              <a:srgbClr val="7A68AE"/>
            </a:solidFill>
            <a:prstDash val="solid"/>
          </a:ln>
        </p:spPr>
      </p:sp>
      <p:sp>
        <p:nvSpPr>
          <p:cNvPr id="33" name="Text 31"/>
          <p:cNvSpPr/>
          <p:nvPr/>
        </p:nvSpPr>
        <p:spPr>
          <a:xfrm>
            <a:off x="5029200" y="5092700"/>
            <a:ext cx="3632200" cy="584200"/>
          </a:xfrm>
          <a:prstGeom prst="rect">
            <a:avLst/>
          </a:prstGeom>
          <a:noFill/>
          <a:ln/>
        </p:spPr>
        <p:txBody>
          <a:bodyPr wrap="square" lIns="0" tIns="0" rIns="0" bIns="0" rtlCol="0" anchor="ctr"/>
          <a:lstStyle/>
          <a:p>
            <a:pPr algn="l" indent="0" marL="0">
              <a:buNone/>
            </a:pPr>
            <a:r>
              <a:rPr lang="en-US" sz="1300" b="1" dirty="0">
                <a:solidFill>
                  <a:srgbClr val="1A1A1A"/>
                </a:solidFill>
                <a:latin typeface="Arial" pitchFamily="34" charset="0"/>
                <a:ea typeface="Arial" pitchFamily="34" charset="-122"/>
                <a:cs typeface="Arial" pitchFamily="34" charset="-120"/>
              </a:rPr>
              <a:t>Teams are changing, but results are lacking</a:t>
            </a:r>
            <a:endParaRPr lang="en-US" sz="1300" dirty="0"/>
          </a:p>
        </p:txBody>
      </p:sp>
      <p:sp>
        <p:nvSpPr>
          <p:cNvPr id="34" name="Shape 32"/>
          <p:cNvSpPr/>
          <p:nvPr/>
        </p:nvSpPr>
        <p:spPr>
          <a:xfrm>
            <a:off x="9042400" y="2336800"/>
            <a:ext cx="2336800" cy="3746500"/>
          </a:xfrm>
          <a:prstGeom prst="rect">
            <a:avLst/>
          </a:prstGeom>
          <a:solidFill>
            <a:srgbClr val="F1F5F9"/>
          </a:solidFill>
          <a:ln w="9525">
            <a:solidFill>
              <a:srgbClr val="CADBEA"/>
            </a:solidFill>
            <a:prstDash val="solid"/>
          </a:ln>
        </p:spPr>
      </p:sp>
      <p:sp>
        <p:nvSpPr>
          <p:cNvPr id="35" name="Shape 33"/>
          <p:cNvSpPr/>
          <p:nvPr/>
        </p:nvSpPr>
        <p:spPr>
          <a:xfrm>
            <a:off x="9042400" y="2336800"/>
            <a:ext cx="50800" cy="3746500"/>
          </a:xfrm>
          <a:prstGeom prst="rect">
            <a:avLst/>
          </a:prstGeom>
          <a:solidFill>
            <a:srgbClr val="4F86B8"/>
          </a:solidFill>
          <a:ln w="12700">
            <a:solidFill>
              <a:srgbClr val="4F86B8"/>
            </a:solidFill>
            <a:prstDash val="solid"/>
          </a:ln>
        </p:spPr>
      </p:sp>
      <p:sp>
        <p:nvSpPr>
          <p:cNvPr id="36" name="Text 34"/>
          <p:cNvSpPr/>
          <p:nvPr/>
        </p:nvSpPr>
        <p:spPr>
          <a:xfrm>
            <a:off x="9245600" y="2489200"/>
            <a:ext cx="19812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TRY THIS WEEK</a:t>
            </a:r>
            <a:endParaRPr lang="en-US" sz="1100" dirty="0"/>
          </a:p>
        </p:txBody>
      </p:sp>
      <p:sp>
        <p:nvSpPr>
          <p:cNvPr id="37" name="Text 35"/>
          <p:cNvSpPr/>
          <p:nvPr/>
        </p:nvSpPr>
        <p:spPr>
          <a:xfrm>
            <a:off x="9245600" y="2743200"/>
            <a:ext cx="1981200" cy="3213100"/>
          </a:xfrm>
          <a:prstGeom prst="rect">
            <a:avLst/>
          </a:prstGeom>
          <a:noFill/>
          <a:ln/>
        </p:spPr>
        <p:txBody>
          <a:bodyPr wrap="square" lIns="0" tIns="0" rIns="0" bIns="0" rtlCol="0" anchor="t"/>
          <a:lstStyle/>
          <a:p>
            <a:pPr algn="l" indent="0" marL="0">
              <a:buNone/>
            </a:pPr>
            <a:r>
              <a:rPr lang="en-US" sz="1400" dirty="0">
                <a:solidFill>
                  <a:srgbClr val="1A1A1A"/>
                </a:solidFill>
                <a:latin typeface="Arial" pitchFamily="34" charset="0"/>
                <a:ea typeface="Arial" pitchFamily="34" charset="-122"/>
                <a:cs typeface="Arial" pitchFamily="34" charset="-120"/>
              </a:rPr>
              <a:t>Search Google for your brand and your two best-selling products, and read the AI summary at the top: what does it say, and which pages does it cite? Then ask ChatGPT, Gemini, and Copilot the three questions customers ask most before they buy, and note whether you appear. Repeat both next month.</a:t>
            </a:r>
            <a:endParaRPr lang="en-US" sz="1400" dirty="0"/>
          </a:p>
        </p:txBody>
      </p:sp>
      <p:sp>
        <p:nvSpPr>
          <p:cNvPr id="38" name="Text 36"/>
          <p:cNvSpPr/>
          <p:nvPr/>
        </p:nvSpPr>
        <p:spPr>
          <a:xfrm>
            <a:off x="812800" y="6324600"/>
            <a:ext cx="6858000" cy="355600"/>
          </a:xfrm>
          <a:prstGeom prst="rect">
            <a:avLst/>
          </a:prstGeom>
          <a:noFill/>
          <a:ln/>
        </p:spPr>
        <p:txBody>
          <a:bodyPr wrap="square" lIns="0" tIns="0" rIns="0" bIns="0" rtlCol="0" anchor="t"/>
          <a:lstStyle/>
          <a:p>
            <a:pPr algn="l" indent="0" marL="0">
              <a:buNone/>
            </a:pPr>
            <a:r>
              <a:rPr lang="en-US" sz="1000" dirty="0">
                <a:solidFill>
                  <a:srgbClr val="6E6E66"/>
                </a:solidFill>
                <a:latin typeface="Arial" pitchFamily="34" charset="0"/>
                <a:ea typeface="Arial" pitchFamily="34" charset="-122"/>
                <a:cs typeface="Arial" pitchFamily="34" charset="-120"/>
              </a:rPr>
              <a:t>Sources: Google (January 2026); Pew Research Center (30 September 2026); Gartner press release (29 September 2026); Mintlify (September 2026)</a:t>
            </a:r>
            <a:endParaRPr lang="en-US" sz="1000" dirty="0"/>
          </a:p>
        </p:txBody>
      </p:sp>
      <p:sp>
        <p:nvSpPr>
          <p:cNvPr id="39" name="Text 37"/>
          <p:cNvSpPr/>
          <p:nvPr/>
        </p:nvSpPr>
        <p:spPr>
          <a:xfrm>
            <a:off x="7823200" y="6324600"/>
            <a:ext cx="3556000" cy="355600"/>
          </a:xfrm>
          <a:prstGeom prst="rect">
            <a:avLst/>
          </a:prstGeom>
          <a:noFill/>
          <a:ln/>
        </p:spPr>
        <p:txBody>
          <a:bodyPr wrap="square" lIns="0" tIns="0" rIns="0" bIns="0" rtlCol="0" anchor="t"/>
          <a:lstStyle/>
          <a:p>
            <a:pPr algn="r" indent="0" marL="0">
              <a:buNone/>
            </a:pPr>
            <a:r>
              <a:rPr lang="en-US" sz="1000" dirty="0">
                <a:solidFill>
                  <a:srgbClr val="B98E2E"/>
                </a:solidFill>
                <a:latin typeface="Arial" pitchFamily="34" charset="0"/>
                <a:ea typeface="Arial" pitchFamily="34" charset="-122"/>
                <a:cs typeface="Arial" pitchFamily="34" charset="-120"/>
              </a:rPr>
              <a:t>map.teybannerman.com</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749300"/>
            <a:ext cx="355600" cy="38100"/>
          </a:xfrm>
          <a:prstGeom prst="rect">
            <a:avLst/>
          </a:prstGeom>
          <a:solidFill>
            <a:srgbClr val="4F86B8"/>
          </a:solidFill>
          <a:ln w="12700">
            <a:solidFill>
              <a:srgbClr val="4F86B8"/>
            </a:solidFill>
            <a:prstDash val="solid"/>
          </a:ln>
        </p:spPr>
      </p:sp>
      <p:sp>
        <p:nvSpPr>
          <p:cNvPr id="3" name="Text 1"/>
          <p:cNvSpPr/>
          <p:nvPr/>
        </p:nvSpPr>
        <p:spPr>
          <a:xfrm>
            <a:off x="1270000" y="660400"/>
            <a:ext cx="1248283" cy="190500"/>
          </a:xfrm>
          <a:prstGeom prst="rect">
            <a:avLst/>
          </a:prstGeom>
          <a:noFill/>
          <a:ln/>
        </p:spPr>
        <p:txBody>
          <a:bodyPr wrap="square" lIns="0" tIns="0" rIns="0" bIns="0" rtlCol="0" anchor="t"/>
          <a:lstStyle/>
          <a:p>
            <a:pPr algn="l" indent="0" marL="0">
              <a:buNone/>
            </a:pPr>
            <a:r>
              <a:rPr lang="en-US" sz="1100" b="1" spc="150" kern="0" dirty="0">
                <a:solidFill>
                  <a:srgbClr val="4F86B8"/>
                </a:solidFill>
                <a:latin typeface="Arial" pitchFamily="34" charset="0"/>
                <a:ea typeface="Arial" pitchFamily="34" charset="-122"/>
                <a:cs typeface="Arial" pitchFamily="34" charset="-120"/>
              </a:rPr>
              <a:t>DISCOVERY</a:t>
            </a:r>
            <a:endParaRPr lang="en-US" sz="1100" dirty="0"/>
          </a:p>
        </p:txBody>
      </p:sp>
      <p:sp>
        <p:nvSpPr>
          <p:cNvPr id="4" name="Text 2"/>
          <p:cNvSpPr/>
          <p:nvPr/>
        </p:nvSpPr>
        <p:spPr>
          <a:xfrm>
            <a:off x="2378583"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5" name="Text 3"/>
          <p:cNvSpPr/>
          <p:nvPr/>
        </p:nvSpPr>
        <p:spPr>
          <a:xfrm>
            <a:off x="2543683" y="660400"/>
            <a:ext cx="1557820" cy="190500"/>
          </a:xfrm>
          <a:prstGeom prst="rect">
            <a:avLst/>
          </a:prstGeom>
          <a:noFill/>
          <a:ln/>
        </p:spPr>
        <p:txBody>
          <a:bodyPr wrap="square" lIns="0" tIns="0" rIns="0" bIns="0" rtlCol="0" anchor="t"/>
          <a:lstStyle/>
          <a:p>
            <a:pPr algn="l" indent="0" marL="0">
              <a:buNone/>
            </a:pPr>
            <a:r>
              <a:rPr lang="en-US" sz="1100" b="1" spc="150" kern="0" dirty="0">
                <a:solidFill>
                  <a:srgbClr val="4F86B8"/>
                </a:solidFill>
                <a:latin typeface="Arial" pitchFamily="34" charset="0"/>
                <a:ea typeface="Arial" pitchFamily="34" charset="-122"/>
                <a:cs typeface="Arial" pitchFamily="34" charset="-120"/>
              </a:rPr>
              <a:t>MEASUREMENT</a:t>
            </a:r>
            <a:endParaRPr lang="en-US" sz="1100" dirty="0"/>
          </a:p>
        </p:txBody>
      </p:sp>
      <p:sp>
        <p:nvSpPr>
          <p:cNvPr id="6" name="Text 4"/>
          <p:cNvSpPr/>
          <p:nvPr/>
        </p:nvSpPr>
        <p:spPr>
          <a:xfrm>
            <a:off x="812800" y="952500"/>
            <a:ext cx="5588000" cy="1079500"/>
          </a:xfrm>
          <a:prstGeom prst="rect">
            <a:avLst/>
          </a:prstGeom>
          <a:noFill/>
          <a:ln/>
        </p:spPr>
        <p:txBody>
          <a:bodyPr wrap="square" lIns="0" tIns="0" rIns="0" bIns="0" rtlCol="0" anchor="t"/>
          <a:lstStyle/>
          <a:p>
            <a:pPr algn="l" indent="0" marL="0">
              <a:buNone/>
            </a:pPr>
            <a:r>
              <a:rPr lang="en-US" sz="3400" b="1" dirty="0">
                <a:solidFill>
                  <a:srgbClr val="1A1A1A"/>
                </a:solidFill>
                <a:latin typeface="Arial" pitchFamily="34" charset="0"/>
                <a:ea typeface="Arial" pitchFamily="34" charset="-122"/>
                <a:cs typeface="Arial" pitchFamily="34" charset="-120"/>
              </a:rPr>
              <a:t>Discovery is moving into answers and agents</a:t>
            </a:r>
            <a:endParaRPr lang="en-US" sz="3400" dirty="0"/>
          </a:p>
        </p:txBody>
      </p:sp>
      <p:sp>
        <p:nvSpPr>
          <p:cNvPr id="7" name="Text 5"/>
          <p:cNvSpPr/>
          <p:nvPr/>
        </p:nvSpPr>
        <p:spPr>
          <a:xfrm>
            <a:off x="812800" y="2133600"/>
            <a:ext cx="5588000" cy="1409700"/>
          </a:xfrm>
          <a:prstGeom prst="rect">
            <a:avLst/>
          </a:prstGeom>
          <a:noFill/>
          <a:ln/>
        </p:spPr>
        <p:txBody>
          <a:bodyPr wrap="square" lIns="0" tIns="0" rIns="0" bIns="0" rtlCol="0" anchor="t"/>
          <a:lstStyle/>
          <a:p>
            <a:pPr algn="l" indent="0" marL="0">
              <a:buNone/>
            </a:pPr>
            <a:r>
              <a:rPr lang="en-US" sz="1500" dirty="0">
                <a:solidFill>
                  <a:srgbClr val="6E6E66"/>
                </a:solidFill>
                <a:latin typeface="Arial" pitchFamily="34" charset="0"/>
                <a:ea typeface="Arial" pitchFamily="34" charset="-122"/>
                <a:cs typeface="Arial" pitchFamily="34" charset="-120"/>
              </a:rPr>
              <a:t>Retailers have started choosing whether to let shopping agents in. Amazon blocked Meta's new Muse agent from its store while Shopify let it buy from its merchants, and AI agents now make up two-thirds of the traffic to the 20,000+ sites hosted by Mintlify.</a:t>
            </a:r>
            <a:endParaRPr lang="en-US" sz="1500" dirty="0"/>
          </a:p>
        </p:txBody>
      </p:sp>
      <p:sp>
        <p:nvSpPr>
          <p:cNvPr id="8" name="Text 6"/>
          <p:cNvSpPr/>
          <p:nvPr/>
        </p:nvSpPr>
        <p:spPr>
          <a:xfrm>
            <a:off x="812800" y="3721100"/>
            <a:ext cx="5588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WHAT TO DO ABOUT IT</a:t>
            </a:r>
            <a:endParaRPr lang="en-US" sz="1100" dirty="0"/>
          </a:p>
        </p:txBody>
      </p:sp>
      <p:sp>
        <p:nvSpPr>
          <p:cNvPr id="9" name="Text 7"/>
          <p:cNvSpPr/>
          <p:nvPr/>
        </p:nvSpPr>
        <p:spPr>
          <a:xfrm>
            <a:off x="812800" y="3975100"/>
            <a:ext cx="5588000" cy="965200"/>
          </a:xfrm>
          <a:prstGeom prst="rect">
            <a:avLst/>
          </a:prstGeom>
          <a:noFill/>
          <a:ln/>
        </p:spPr>
        <p:txBody>
          <a:bodyPr wrap="square" lIns="0" tIns="0" rIns="0" bIns="0" rtlCol="0" anchor="t"/>
          <a:lstStyle/>
          <a:p>
            <a:pPr algn="l" indent="0" marL="0">
              <a:buNone/>
            </a:pPr>
            <a:r>
              <a:rPr lang="en-US" sz="1500" dirty="0">
                <a:solidFill>
                  <a:srgbClr val="1A1A1A"/>
                </a:solidFill>
                <a:latin typeface="Arial" pitchFamily="34" charset="0"/>
                <a:ea typeface="Arial" pitchFamily="34" charset="-122"/>
                <a:cs typeface="Arial" pitchFamily="34" charset="-120"/>
              </a:rPr>
              <a:t>Treat product data, pricing, policies, and documentation as marketing material, and decide whether shopping agents may browse and buy on your site. Track how AI tools describe and recommend you, alongside search rankings.</a:t>
            </a:r>
            <a:endParaRPr lang="en-US" sz="1500" dirty="0"/>
          </a:p>
        </p:txBody>
      </p:sp>
      <p:sp>
        <p:nvSpPr>
          <p:cNvPr id="10" name="Shape 8"/>
          <p:cNvSpPr/>
          <p:nvPr/>
        </p:nvSpPr>
        <p:spPr>
          <a:xfrm>
            <a:off x="812800" y="5080000"/>
            <a:ext cx="5588000" cy="1016000"/>
          </a:xfrm>
          <a:prstGeom prst="rect">
            <a:avLst/>
          </a:prstGeom>
          <a:solidFill>
            <a:srgbClr val="F1F5F9"/>
          </a:solidFill>
          <a:ln w="9525">
            <a:solidFill>
              <a:srgbClr val="CADBEA"/>
            </a:solidFill>
            <a:prstDash val="solid"/>
          </a:ln>
        </p:spPr>
      </p:sp>
      <p:sp>
        <p:nvSpPr>
          <p:cNvPr id="11" name="Shape 9"/>
          <p:cNvSpPr/>
          <p:nvPr/>
        </p:nvSpPr>
        <p:spPr>
          <a:xfrm>
            <a:off x="812800" y="5080000"/>
            <a:ext cx="50800" cy="1016000"/>
          </a:xfrm>
          <a:prstGeom prst="rect">
            <a:avLst/>
          </a:prstGeom>
          <a:solidFill>
            <a:srgbClr val="4F86B8"/>
          </a:solidFill>
          <a:ln w="12700">
            <a:solidFill>
              <a:srgbClr val="4F86B8"/>
            </a:solidFill>
            <a:prstDash val="solid"/>
          </a:ln>
        </p:spPr>
      </p:sp>
      <p:sp>
        <p:nvSpPr>
          <p:cNvPr id="12" name="Text 10"/>
          <p:cNvSpPr/>
          <p:nvPr/>
        </p:nvSpPr>
        <p:spPr>
          <a:xfrm>
            <a:off x="1016000" y="5232400"/>
            <a:ext cx="52324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ASK YOUR TEAM</a:t>
            </a:r>
            <a:endParaRPr lang="en-US" sz="1100" dirty="0"/>
          </a:p>
        </p:txBody>
      </p:sp>
      <p:sp>
        <p:nvSpPr>
          <p:cNvPr id="13" name="Text 11"/>
          <p:cNvSpPr/>
          <p:nvPr/>
        </p:nvSpPr>
        <p:spPr>
          <a:xfrm>
            <a:off x="1016000" y="5486400"/>
            <a:ext cx="5232400" cy="482600"/>
          </a:xfrm>
          <a:prstGeom prst="rect">
            <a:avLst/>
          </a:prstGeom>
          <a:noFill/>
          <a:ln/>
        </p:spPr>
        <p:txBody>
          <a:bodyPr wrap="square" lIns="0" tIns="0" rIns="0" bIns="0" rtlCol="0" anchor="t"/>
          <a:lstStyle/>
          <a:p>
            <a:pPr algn="l" indent="0" marL="0">
              <a:buNone/>
            </a:pPr>
            <a:r>
              <a:rPr lang="en-US" sz="1500" dirty="0">
                <a:solidFill>
                  <a:srgbClr val="1A1A1A"/>
                </a:solidFill>
                <a:latin typeface="Arial" pitchFamily="34" charset="0"/>
                <a:ea typeface="Arial" pitchFamily="34" charset="-122"/>
                <a:cs typeface="Arial" pitchFamily="34" charset="-120"/>
              </a:rPr>
              <a:t>Can a shopping agent find, read, and buy our products today, and who decides whether it should?</a:t>
            </a:r>
            <a:endParaRPr lang="en-US" sz="1500" dirty="0"/>
          </a:p>
        </p:txBody>
      </p:sp>
      <p:sp>
        <p:nvSpPr>
          <p:cNvPr id="14" name="Text 12"/>
          <p:cNvSpPr/>
          <p:nvPr/>
        </p:nvSpPr>
        <p:spPr>
          <a:xfrm>
            <a:off x="7010400" y="660400"/>
            <a:ext cx="43688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SIGNALS &amp; STORIES</a:t>
            </a:r>
            <a:endParaRPr lang="en-US" sz="1100" dirty="0"/>
          </a:p>
        </p:txBody>
      </p:sp>
      <p:sp>
        <p:nvSpPr>
          <p:cNvPr id="15" name="Shape 13"/>
          <p:cNvSpPr/>
          <p:nvPr/>
        </p:nvSpPr>
        <p:spPr>
          <a:xfrm>
            <a:off x="7010400" y="952500"/>
            <a:ext cx="4368800" cy="0"/>
          </a:xfrm>
          <a:prstGeom prst="line">
            <a:avLst/>
          </a:prstGeom>
          <a:noFill/>
          <a:ln w="12700">
            <a:solidFill>
              <a:srgbClr val="E6E4DF"/>
            </a:solidFill>
            <a:prstDash val="solid"/>
          </a:ln>
        </p:spPr>
      </p:sp>
      <p:sp>
        <p:nvSpPr>
          <p:cNvPr id="16" name="Text 14"/>
          <p:cNvSpPr/>
          <p:nvPr/>
        </p:nvSpPr>
        <p:spPr>
          <a:xfrm>
            <a:off x="7010400" y="10414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Launch</a:t>
            </a:r>
            <a:endParaRPr lang="en-US" sz="1100" dirty="0"/>
          </a:p>
        </p:txBody>
      </p:sp>
      <p:sp>
        <p:nvSpPr>
          <p:cNvPr id="17" name="Text 15"/>
          <p:cNvSpPr/>
          <p:nvPr/>
        </p:nvSpPr>
        <p:spPr>
          <a:xfrm>
            <a:off x="7010400" y="12446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Amazon blocks Meta's Muse shopping agent, while Shopify lets it buy</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 shopping agent reads product data, reviews, pricing, and returns policies, and none of the brand film.</a:t>
            </a:r>
            <a:endParaRPr lang="en-US" sz="1300" dirty="0"/>
          </a:p>
        </p:txBody>
      </p:sp>
      <p:sp>
        <p:nvSpPr>
          <p:cNvPr id="18" name="Shape 16"/>
          <p:cNvSpPr/>
          <p:nvPr/>
        </p:nvSpPr>
        <p:spPr>
          <a:xfrm>
            <a:off x="7010400" y="2247900"/>
            <a:ext cx="4368800" cy="0"/>
          </a:xfrm>
          <a:prstGeom prst="line">
            <a:avLst/>
          </a:prstGeom>
          <a:noFill/>
          <a:ln w="12700">
            <a:solidFill>
              <a:srgbClr val="E6E4DF"/>
            </a:solidFill>
            <a:prstDash val="solid"/>
          </a:ln>
        </p:spPr>
      </p:sp>
      <p:sp>
        <p:nvSpPr>
          <p:cNvPr id="19" name="Text 17"/>
          <p:cNvSpPr/>
          <p:nvPr/>
        </p:nvSpPr>
        <p:spPr>
          <a:xfrm>
            <a:off x="7010400" y="23368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Research/data</a:t>
            </a:r>
            <a:endParaRPr lang="en-US" sz="1100" dirty="0"/>
          </a:p>
        </p:txBody>
      </p:sp>
      <p:sp>
        <p:nvSpPr>
          <p:cNvPr id="20" name="Text 18"/>
          <p:cNvSpPr/>
          <p:nvPr/>
        </p:nvSpPr>
        <p:spPr>
          <a:xfrm>
            <a:off x="7010400" y="25400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Mintlify estimates AI agents made 66% of the traffic to the documentation sites it hosts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Shopping agents and AI assistants now read product data, pricing pages, and policies, and take every word literally.</a:t>
            </a:r>
            <a:endParaRPr lang="en-US" sz="1300" dirty="0"/>
          </a:p>
        </p:txBody>
      </p:sp>
      <p:sp>
        <p:nvSpPr>
          <p:cNvPr id="21" name="Shape 19"/>
          <p:cNvSpPr/>
          <p:nvPr/>
        </p:nvSpPr>
        <p:spPr>
          <a:xfrm>
            <a:off x="7010400" y="3543300"/>
            <a:ext cx="4368800" cy="0"/>
          </a:xfrm>
          <a:prstGeom prst="line">
            <a:avLst/>
          </a:prstGeom>
          <a:noFill/>
          <a:ln w="12700">
            <a:solidFill>
              <a:srgbClr val="E6E4DF"/>
            </a:solidFill>
            <a:prstDash val="solid"/>
          </a:ln>
        </p:spPr>
      </p:sp>
      <p:sp>
        <p:nvSpPr>
          <p:cNvPr id="22" name="Text 20"/>
          <p:cNvSpPr/>
          <p:nvPr/>
        </p:nvSpPr>
        <p:spPr>
          <a:xfrm>
            <a:off x="7010400" y="36322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August  ·  Launch</a:t>
            </a:r>
            <a:endParaRPr lang="en-US" sz="1100" dirty="0"/>
          </a:p>
        </p:txBody>
      </p:sp>
      <p:sp>
        <p:nvSpPr>
          <p:cNvPr id="23" name="Text 21"/>
          <p:cNvSpPr/>
          <p:nvPr/>
        </p:nvSpPr>
        <p:spPr>
          <a:xfrm>
            <a:off x="7010400" y="38354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ChatGPT ads reach a $1bn run rate and open self-serve in Europe</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When an AI tool recommends a brand, it is now harder to tell whether that recommendation was earned or paid for.</a:t>
            </a:r>
            <a:endParaRPr lang="en-US" sz="1300" dirty="0"/>
          </a:p>
        </p:txBody>
      </p:sp>
      <p:sp>
        <p:nvSpPr>
          <p:cNvPr id="24" name="Shape 22"/>
          <p:cNvSpPr/>
          <p:nvPr/>
        </p:nvSpPr>
        <p:spPr>
          <a:xfrm>
            <a:off x="7010400" y="4838700"/>
            <a:ext cx="4368800" cy="0"/>
          </a:xfrm>
          <a:prstGeom prst="line">
            <a:avLst/>
          </a:prstGeom>
          <a:noFill/>
          <a:ln w="12700">
            <a:solidFill>
              <a:srgbClr val="E6E4DF"/>
            </a:solidFill>
            <a:prstDash val="solid"/>
          </a:ln>
        </p:spPr>
      </p:sp>
      <p:sp>
        <p:nvSpPr>
          <p:cNvPr id="25" name="Text 23"/>
          <p:cNvSpPr/>
          <p:nvPr/>
        </p:nvSpPr>
        <p:spPr>
          <a:xfrm>
            <a:off x="7010400" y="49276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August  ·  Launch</a:t>
            </a:r>
            <a:endParaRPr lang="en-US" sz="1100" dirty="0"/>
          </a:p>
        </p:txBody>
      </p:sp>
      <p:sp>
        <p:nvSpPr>
          <p:cNvPr id="26" name="Text 24"/>
          <p:cNvSpPr/>
          <p:nvPr/>
        </p:nvSpPr>
        <p:spPr>
          <a:xfrm>
            <a:off x="7010400" y="51308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Google takes hotel bookings inside AI Mode in the US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For travel, more of the journey now happens before a customer reaches the brand's own site.</a:t>
            </a:r>
            <a:endParaRPr lang="en-US" sz="1300" dirty="0"/>
          </a:p>
        </p:txBody>
      </p:sp>
      <p:sp>
        <p:nvSpPr>
          <p:cNvPr id="27" name="Text 25"/>
          <p:cNvSpPr/>
          <p:nvPr/>
        </p:nvSpPr>
        <p:spPr>
          <a:xfrm>
            <a:off x="812800" y="6324600"/>
            <a:ext cx="6858000" cy="355600"/>
          </a:xfrm>
          <a:prstGeom prst="rect">
            <a:avLst/>
          </a:prstGeom>
          <a:noFill/>
          <a:ln/>
        </p:spPr>
        <p:txBody>
          <a:bodyPr wrap="square" lIns="0" tIns="0" rIns="0" bIns="0" rtlCol="0" anchor="t"/>
          <a:lstStyle/>
          <a:p>
            <a:pPr algn="l" indent="0" marL="0">
              <a:buNone/>
            </a:pPr>
            <a:r>
              <a:rPr lang="en-US" sz="1000" dirty="0">
                <a:solidFill>
                  <a:srgbClr val="6E6E66"/>
                </a:solidFill>
                <a:latin typeface="Arial" pitchFamily="34" charset="0"/>
                <a:ea typeface="Arial" pitchFamily="34" charset="-122"/>
                <a:cs typeface="Arial" pitchFamily="34" charset="-120"/>
              </a:rPr>
              <a:t>Sources: Google (January 2026); Mintlify (September 2026); SiliconANGLE (16 January 2026); Google (27 August 2026)</a:t>
            </a:r>
            <a:endParaRPr lang="en-US" sz="1000" dirty="0"/>
          </a:p>
        </p:txBody>
      </p:sp>
      <p:sp>
        <p:nvSpPr>
          <p:cNvPr id="28" name="Text 26"/>
          <p:cNvSpPr/>
          <p:nvPr/>
        </p:nvSpPr>
        <p:spPr>
          <a:xfrm>
            <a:off x="7823200" y="6324600"/>
            <a:ext cx="3556000" cy="355600"/>
          </a:xfrm>
          <a:prstGeom prst="rect">
            <a:avLst/>
          </a:prstGeom>
          <a:noFill/>
          <a:ln/>
        </p:spPr>
        <p:txBody>
          <a:bodyPr wrap="square" lIns="0" tIns="0" rIns="0" bIns="0" rtlCol="0" anchor="t"/>
          <a:lstStyle/>
          <a:p>
            <a:pPr algn="r" indent="0" marL="0">
              <a:buNone/>
            </a:pPr>
            <a:r>
              <a:rPr lang="en-US" sz="1000" dirty="0">
                <a:solidFill>
                  <a:srgbClr val="B98E2E"/>
                </a:solidFill>
                <a:latin typeface="Arial" pitchFamily="34" charset="0"/>
                <a:ea typeface="Arial" pitchFamily="34" charset="-122"/>
                <a:cs typeface="Arial" pitchFamily="34" charset="-120"/>
              </a:rPr>
              <a:t>The AI in Marketing Map, October 2026</a:t>
            </a:r>
            <a:endParaRPr lang="en-US" sz="1000" dirty="0"/>
          </a:p>
          <a:p>
            <a:pPr algn="r" indent="0" marL="0">
              <a:buNone/>
            </a:pPr>
            <a:r>
              <a:rPr lang="en-US" sz="1000" dirty="0">
                <a:solidFill>
                  <a:srgbClr val="B98E2E"/>
                </a:solidFill>
                <a:latin typeface="Arial" pitchFamily="34" charset="0"/>
                <a:ea typeface="Arial" pitchFamily="34" charset="-122"/>
                <a:cs typeface="Arial" pitchFamily="34" charset="-120"/>
              </a:rPr>
              <a:t>map.teybannerman.com</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749300"/>
            <a:ext cx="355600" cy="38100"/>
          </a:xfrm>
          <a:prstGeom prst="rect">
            <a:avLst/>
          </a:prstGeom>
          <a:solidFill>
            <a:srgbClr val="7A68AE"/>
          </a:solidFill>
          <a:ln w="12700">
            <a:solidFill>
              <a:srgbClr val="7A68AE"/>
            </a:solidFill>
            <a:prstDash val="solid"/>
          </a:ln>
        </p:spPr>
      </p:sp>
      <p:sp>
        <p:nvSpPr>
          <p:cNvPr id="3" name="Text 1"/>
          <p:cNvSpPr/>
          <p:nvPr/>
        </p:nvSpPr>
        <p:spPr>
          <a:xfrm>
            <a:off x="1270000" y="660400"/>
            <a:ext cx="830517" cy="190500"/>
          </a:xfrm>
          <a:prstGeom prst="rect">
            <a:avLst/>
          </a:prstGeom>
          <a:noFill/>
          <a:ln/>
        </p:spPr>
        <p:txBody>
          <a:bodyPr wrap="square" lIns="0" tIns="0" rIns="0" bIns="0" rtlCol="0" anchor="t"/>
          <a:lstStyle/>
          <a:p>
            <a:pPr algn="l" indent="0" marL="0">
              <a:buNone/>
            </a:pPr>
            <a:r>
              <a:rPr lang="en-US" sz="1100" b="1" spc="150" kern="0" dirty="0">
                <a:solidFill>
                  <a:srgbClr val="7A68AE"/>
                </a:solidFill>
                <a:latin typeface="Arial" pitchFamily="34" charset="0"/>
                <a:ea typeface="Arial" pitchFamily="34" charset="-122"/>
                <a:cs typeface="Arial" pitchFamily="34" charset="-120"/>
              </a:rPr>
              <a:t>SPEND</a:t>
            </a:r>
            <a:endParaRPr lang="en-US" sz="1100" dirty="0"/>
          </a:p>
        </p:txBody>
      </p:sp>
      <p:sp>
        <p:nvSpPr>
          <p:cNvPr id="4" name="Text 2"/>
          <p:cNvSpPr/>
          <p:nvPr/>
        </p:nvSpPr>
        <p:spPr>
          <a:xfrm>
            <a:off x="1960817"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5" name="Text 3"/>
          <p:cNvSpPr/>
          <p:nvPr/>
        </p:nvSpPr>
        <p:spPr>
          <a:xfrm>
            <a:off x="2125917" y="660400"/>
            <a:ext cx="838200" cy="190500"/>
          </a:xfrm>
          <a:prstGeom prst="rect">
            <a:avLst/>
          </a:prstGeom>
          <a:noFill/>
          <a:ln/>
        </p:spPr>
        <p:txBody>
          <a:bodyPr wrap="square" lIns="0" tIns="0" rIns="0" bIns="0" rtlCol="0" anchor="t"/>
          <a:lstStyle/>
          <a:p>
            <a:pPr algn="l" indent="0" marL="0">
              <a:buNone/>
            </a:pPr>
            <a:r>
              <a:rPr lang="en-US" sz="1100" b="1" spc="150" kern="0" dirty="0">
                <a:solidFill>
                  <a:srgbClr val="7A68AE"/>
                </a:solidFill>
                <a:latin typeface="Arial" pitchFamily="34" charset="0"/>
                <a:ea typeface="Arial" pitchFamily="34" charset="-122"/>
                <a:cs typeface="Arial" pitchFamily="34" charset="-120"/>
              </a:rPr>
              <a:t>TEAMS</a:t>
            </a:r>
            <a:endParaRPr lang="en-US" sz="1100" dirty="0"/>
          </a:p>
        </p:txBody>
      </p:sp>
      <p:sp>
        <p:nvSpPr>
          <p:cNvPr id="6" name="Text 4"/>
          <p:cNvSpPr/>
          <p:nvPr/>
        </p:nvSpPr>
        <p:spPr>
          <a:xfrm>
            <a:off x="812800" y="952500"/>
            <a:ext cx="5588000" cy="1079500"/>
          </a:xfrm>
          <a:prstGeom prst="rect">
            <a:avLst/>
          </a:prstGeom>
          <a:noFill/>
          <a:ln/>
        </p:spPr>
        <p:txBody>
          <a:bodyPr wrap="square" lIns="0" tIns="0" rIns="0" bIns="0" rtlCol="0" anchor="t"/>
          <a:lstStyle/>
          <a:p>
            <a:pPr algn="l" indent="0" marL="0">
              <a:buNone/>
            </a:pPr>
            <a:r>
              <a:rPr lang="en-US" sz="3400" b="1" dirty="0">
                <a:solidFill>
                  <a:srgbClr val="1A1A1A"/>
                </a:solidFill>
                <a:latin typeface="Arial" pitchFamily="34" charset="0"/>
                <a:ea typeface="Arial" pitchFamily="34" charset="-122"/>
                <a:cs typeface="Arial" pitchFamily="34" charset="-120"/>
              </a:rPr>
              <a:t>Teams are changing, but results are lacking</a:t>
            </a:r>
            <a:endParaRPr lang="en-US" sz="3400" dirty="0"/>
          </a:p>
        </p:txBody>
      </p:sp>
      <p:sp>
        <p:nvSpPr>
          <p:cNvPr id="7" name="Text 5"/>
          <p:cNvSpPr/>
          <p:nvPr/>
        </p:nvSpPr>
        <p:spPr>
          <a:xfrm>
            <a:off x="812800" y="2133600"/>
            <a:ext cx="5588000" cy="1409700"/>
          </a:xfrm>
          <a:prstGeom prst="rect">
            <a:avLst/>
          </a:prstGeom>
          <a:noFill/>
          <a:ln/>
        </p:spPr>
        <p:txBody>
          <a:bodyPr wrap="square" lIns="0" tIns="0" rIns="0" bIns="0" rtlCol="0" anchor="t"/>
          <a:lstStyle/>
          <a:p>
            <a:pPr algn="l" indent="0" marL="0">
              <a:buNone/>
            </a:pPr>
            <a:r>
              <a:rPr lang="en-US" sz="1500" dirty="0">
                <a:solidFill>
                  <a:srgbClr val="6E6E66"/>
                </a:solidFill>
                <a:latin typeface="Arial" pitchFamily="34" charset="0"/>
                <a:ea typeface="Arial" pitchFamily="34" charset="-122"/>
                <a:cs typeface="Arial" pitchFamily="34" charset="-120"/>
              </a:rPr>
              <a:t>The shape of many marketing teams is changing - in a Gartner survey of 1,303 senior marketing leaders, 18% had already cut roles because of automation. Stanford found that fewer young people are being hired into the most AI-exposed jobs (including marketing specialists).</a:t>
            </a:r>
            <a:endParaRPr lang="en-US" sz="1500" dirty="0"/>
          </a:p>
        </p:txBody>
      </p:sp>
      <p:sp>
        <p:nvSpPr>
          <p:cNvPr id="8" name="Text 6"/>
          <p:cNvSpPr/>
          <p:nvPr/>
        </p:nvSpPr>
        <p:spPr>
          <a:xfrm>
            <a:off x="812800" y="3721100"/>
            <a:ext cx="5588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WHAT TO DO ABOUT IT</a:t>
            </a:r>
            <a:endParaRPr lang="en-US" sz="1100" dirty="0"/>
          </a:p>
        </p:txBody>
      </p:sp>
      <p:sp>
        <p:nvSpPr>
          <p:cNvPr id="9" name="Text 7"/>
          <p:cNvSpPr/>
          <p:nvPr/>
        </p:nvSpPr>
        <p:spPr>
          <a:xfrm>
            <a:off x="812800" y="3975100"/>
            <a:ext cx="5588000" cy="965200"/>
          </a:xfrm>
          <a:prstGeom prst="rect">
            <a:avLst/>
          </a:prstGeom>
          <a:noFill/>
          <a:ln/>
        </p:spPr>
        <p:txBody>
          <a:bodyPr wrap="square" lIns="0" tIns="0" rIns="0" bIns="0" rtlCol="0" anchor="t"/>
          <a:lstStyle/>
          <a:p>
            <a:pPr algn="l" indent="0" marL="0">
              <a:buNone/>
            </a:pPr>
            <a:r>
              <a:rPr lang="en-US" sz="1500" dirty="0">
                <a:solidFill>
                  <a:srgbClr val="1A1A1A"/>
                </a:solidFill>
                <a:latin typeface="Arial" pitchFamily="34" charset="0"/>
                <a:ea typeface="Arial" pitchFamily="34" charset="-122"/>
                <a:cs typeface="Arial" pitchFamily="34" charset="-120"/>
              </a:rPr>
              <a:t>Redesign one end-to-end workflow before cutting or adding roles, and decide which steps need a person's judgement. Protect the junior tasks that teach that judgement.</a:t>
            </a:r>
            <a:endParaRPr lang="en-US" sz="1500" dirty="0"/>
          </a:p>
        </p:txBody>
      </p:sp>
      <p:sp>
        <p:nvSpPr>
          <p:cNvPr id="10" name="Text 8"/>
          <p:cNvSpPr/>
          <p:nvPr/>
        </p:nvSpPr>
        <p:spPr>
          <a:xfrm>
            <a:off x="7010400" y="660400"/>
            <a:ext cx="43688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SIGNALS &amp; STORIES</a:t>
            </a:r>
            <a:endParaRPr lang="en-US" sz="1100" dirty="0"/>
          </a:p>
        </p:txBody>
      </p:sp>
      <p:sp>
        <p:nvSpPr>
          <p:cNvPr id="11" name="Shape 9"/>
          <p:cNvSpPr/>
          <p:nvPr/>
        </p:nvSpPr>
        <p:spPr>
          <a:xfrm>
            <a:off x="7010400" y="952500"/>
            <a:ext cx="4368800" cy="0"/>
          </a:xfrm>
          <a:prstGeom prst="line">
            <a:avLst/>
          </a:prstGeom>
          <a:noFill/>
          <a:ln w="12700">
            <a:solidFill>
              <a:srgbClr val="E6E4DF"/>
            </a:solidFill>
            <a:prstDash val="solid"/>
          </a:ln>
        </p:spPr>
      </p:sp>
      <p:sp>
        <p:nvSpPr>
          <p:cNvPr id="12" name="Text 10"/>
          <p:cNvSpPr/>
          <p:nvPr/>
        </p:nvSpPr>
        <p:spPr>
          <a:xfrm>
            <a:off x="7010400" y="10414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October  ·  Launch</a:t>
            </a:r>
            <a:endParaRPr lang="en-US" sz="1100" dirty="0"/>
          </a:p>
        </p:txBody>
      </p:sp>
      <p:sp>
        <p:nvSpPr>
          <p:cNvPr id="13" name="Text 11"/>
          <p:cNvSpPr/>
          <p:nvPr/>
        </p:nvSpPr>
        <p:spPr>
          <a:xfrm>
            <a:off x="7010400" y="12446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Ad platforms aim to do the whole job</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As platforms take over making, targeting, and buying, the marketer's job moves to the brief and the guardrails.</a:t>
            </a:r>
            <a:endParaRPr lang="en-US" sz="1300" dirty="0"/>
          </a:p>
        </p:txBody>
      </p:sp>
      <p:sp>
        <p:nvSpPr>
          <p:cNvPr id="14" name="Shape 12"/>
          <p:cNvSpPr/>
          <p:nvPr/>
        </p:nvSpPr>
        <p:spPr>
          <a:xfrm>
            <a:off x="7010400" y="2247900"/>
            <a:ext cx="4368800" cy="0"/>
          </a:xfrm>
          <a:prstGeom prst="line">
            <a:avLst/>
          </a:prstGeom>
          <a:noFill/>
          <a:ln w="12700">
            <a:solidFill>
              <a:srgbClr val="E6E4DF"/>
            </a:solidFill>
            <a:prstDash val="solid"/>
          </a:ln>
        </p:spPr>
      </p:sp>
      <p:sp>
        <p:nvSpPr>
          <p:cNvPr id="15" name="Text 13"/>
          <p:cNvSpPr/>
          <p:nvPr/>
        </p:nvSpPr>
        <p:spPr>
          <a:xfrm>
            <a:off x="7010400" y="23368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Research/data</a:t>
            </a:r>
            <a:endParaRPr lang="en-US" sz="1100" dirty="0"/>
          </a:p>
        </p:txBody>
      </p:sp>
      <p:sp>
        <p:nvSpPr>
          <p:cNvPr id="16" name="Text 14"/>
          <p:cNvSpPr/>
          <p:nvPr/>
        </p:nvSpPr>
        <p:spPr>
          <a:xfrm>
            <a:off x="7010400" y="25400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Gartner finds 18% of marketing leaders have cut roles because of automation</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Entry-level roles are going first, through cuts and through hiring that never happens.</a:t>
            </a:r>
            <a:endParaRPr lang="en-US" sz="1300" dirty="0"/>
          </a:p>
        </p:txBody>
      </p:sp>
      <p:sp>
        <p:nvSpPr>
          <p:cNvPr id="17" name="Shape 15"/>
          <p:cNvSpPr/>
          <p:nvPr/>
        </p:nvSpPr>
        <p:spPr>
          <a:xfrm>
            <a:off x="7010400" y="3543300"/>
            <a:ext cx="4368800" cy="0"/>
          </a:xfrm>
          <a:prstGeom prst="line">
            <a:avLst/>
          </a:prstGeom>
          <a:noFill/>
          <a:ln w="12700">
            <a:solidFill>
              <a:srgbClr val="E6E4DF"/>
            </a:solidFill>
            <a:prstDash val="solid"/>
          </a:ln>
        </p:spPr>
      </p:sp>
      <p:sp>
        <p:nvSpPr>
          <p:cNvPr id="18" name="Text 16"/>
          <p:cNvSpPr/>
          <p:nvPr/>
        </p:nvSpPr>
        <p:spPr>
          <a:xfrm>
            <a:off x="7010400" y="36322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Market shift</a:t>
            </a:r>
            <a:endParaRPr lang="en-US" sz="1100" dirty="0"/>
          </a:p>
        </p:txBody>
      </p:sp>
      <p:sp>
        <p:nvSpPr>
          <p:cNvPr id="19" name="Text 17"/>
          <p:cNvSpPr/>
          <p:nvPr/>
        </p:nvSpPr>
        <p:spPr>
          <a:xfrm>
            <a:off x="7010400" y="38354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PepsiCo moves its global media to Publicis without a pitch</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As production with AI tools gets cheaper, clients pay for judgement, taste, and accountability, in-house or at an agency.</a:t>
            </a:r>
            <a:endParaRPr lang="en-US" sz="1300" dirty="0"/>
          </a:p>
        </p:txBody>
      </p:sp>
      <p:sp>
        <p:nvSpPr>
          <p:cNvPr id="20" name="Shape 18"/>
          <p:cNvSpPr/>
          <p:nvPr/>
        </p:nvSpPr>
        <p:spPr>
          <a:xfrm>
            <a:off x="7010400" y="4838700"/>
            <a:ext cx="4368800" cy="0"/>
          </a:xfrm>
          <a:prstGeom prst="line">
            <a:avLst/>
          </a:prstGeom>
          <a:noFill/>
          <a:ln w="12700">
            <a:solidFill>
              <a:srgbClr val="E6E4DF"/>
            </a:solidFill>
            <a:prstDash val="solid"/>
          </a:ln>
        </p:spPr>
      </p:sp>
      <p:sp>
        <p:nvSpPr>
          <p:cNvPr id="21" name="Text 19"/>
          <p:cNvSpPr/>
          <p:nvPr/>
        </p:nvSpPr>
        <p:spPr>
          <a:xfrm>
            <a:off x="7010400" y="49276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June  ·  Research/data</a:t>
            </a:r>
            <a:endParaRPr lang="en-US" sz="1100" dirty="0"/>
          </a:p>
        </p:txBody>
      </p:sp>
      <p:sp>
        <p:nvSpPr>
          <p:cNvPr id="22" name="Text 20"/>
          <p:cNvSpPr/>
          <p:nvPr/>
        </p:nvSpPr>
        <p:spPr>
          <a:xfrm>
            <a:off x="7010400" y="51308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Only 14% of UK advertisers see significant results from AI tools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The gap between intent and results is mostly organisational.</a:t>
            </a:r>
            <a:endParaRPr lang="en-US" sz="1300" dirty="0"/>
          </a:p>
        </p:txBody>
      </p:sp>
      <p:sp>
        <p:nvSpPr>
          <p:cNvPr id="23" name="Text 21"/>
          <p:cNvSpPr/>
          <p:nvPr/>
        </p:nvSpPr>
        <p:spPr>
          <a:xfrm>
            <a:off x="812800" y="6324600"/>
            <a:ext cx="6858000" cy="355600"/>
          </a:xfrm>
          <a:prstGeom prst="rect">
            <a:avLst/>
          </a:prstGeom>
          <a:noFill/>
          <a:ln/>
        </p:spPr>
        <p:txBody>
          <a:bodyPr wrap="square" lIns="0" tIns="0" rIns="0" bIns="0" rtlCol="0" anchor="t"/>
          <a:lstStyle/>
          <a:p>
            <a:pPr algn="l" indent="0" marL="0">
              <a:buNone/>
            </a:pPr>
            <a:r>
              <a:rPr lang="en-US" sz="1000" dirty="0">
                <a:solidFill>
                  <a:srgbClr val="6E6E66"/>
                </a:solidFill>
                <a:latin typeface="Arial" pitchFamily="34" charset="0"/>
                <a:ea typeface="Arial" pitchFamily="34" charset="-122"/>
                <a:cs typeface="Arial" pitchFamily="34" charset="-120"/>
              </a:rPr>
              <a:t>Sources: Wall Street Journal (2 June 2025); Gartner press release (29 September 2026); Axios (11 February 2026); BCG global CMO survey (June 2026)</a:t>
            </a:r>
            <a:endParaRPr lang="en-US" sz="1000" dirty="0"/>
          </a:p>
        </p:txBody>
      </p:sp>
      <p:sp>
        <p:nvSpPr>
          <p:cNvPr id="24" name="Text 22"/>
          <p:cNvSpPr/>
          <p:nvPr/>
        </p:nvSpPr>
        <p:spPr>
          <a:xfrm>
            <a:off x="7823200" y="6324600"/>
            <a:ext cx="3556000" cy="355600"/>
          </a:xfrm>
          <a:prstGeom prst="rect">
            <a:avLst/>
          </a:prstGeom>
          <a:noFill/>
          <a:ln/>
        </p:spPr>
        <p:txBody>
          <a:bodyPr wrap="square" lIns="0" tIns="0" rIns="0" bIns="0" rtlCol="0" anchor="t"/>
          <a:lstStyle/>
          <a:p>
            <a:pPr algn="r" indent="0" marL="0">
              <a:buNone/>
            </a:pPr>
            <a:r>
              <a:rPr lang="en-US" sz="1000" dirty="0">
                <a:solidFill>
                  <a:srgbClr val="B98E2E"/>
                </a:solidFill>
                <a:latin typeface="Arial" pitchFamily="34" charset="0"/>
                <a:ea typeface="Arial" pitchFamily="34" charset="-122"/>
                <a:cs typeface="Arial" pitchFamily="34" charset="-120"/>
              </a:rPr>
              <a:t>The AI in Marketing Map, October 2026</a:t>
            </a:r>
            <a:endParaRPr lang="en-US" sz="1000" dirty="0"/>
          </a:p>
          <a:p>
            <a:pPr algn="r" indent="0" marL="0">
              <a:buNone/>
            </a:pPr>
            <a:r>
              <a:rPr lang="en-US" sz="1000" dirty="0">
                <a:solidFill>
                  <a:srgbClr val="B98E2E"/>
                </a:solidFill>
                <a:latin typeface="Arial" pitchFamily="34" charset="0"/>
                <a:ea typeface="Arial" pitchFamily="34" charset="-122"/>
                <a:cs typeface="Arial" pitchFamily="34" charset="-120"/>
              </a:rPr>
              <a:t>map.teybannerman.com</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749300"/>
            <a:ext cx="355600" cy="38100"/>
          </a:xfrm>
          <a:prstGeom prst="rect">
            <a:avLst/>
          </a:prstGeom>
          <a:solidFill>
            <a:srgbClr val="4F86B8"/>
          </a:solidFill>
          <a:ln w="12700">
            <a:solidFill>
              <a:srgbClr val="4F86B8"/>
            </a:solidFill>
            <a:prstDash val="solid"/>
          </a:ln>
        </p:spPr>
      </p:sp>
      <p:sp>
        <p:nvSpPr>
          <p:cNvPr id="3" name="Text 1"/>
          <p:cNvSpPr/>
          <p:nvPr/>
        </p:nvSpPr>
        <p:spPr>
          <a:xfrm>
            <a:off x="1270000" y="660400"/>
            <a:ext cx="1248283" cy="190500"/>
          </a:xfrm>
          <a:prstGeom prst="rect">
            <a:avLst/>
          </a:prstGeom>
          <a:noFill/>
          <a:ln/>
        </p:spPr>
        <p:txBody>
          <a:bodyPr wrap="square" lIns="0" tIns="0" rIns="0" bIns="0" rtlCol="0" anchor="t"/>
          <a:lstStyle/>
          <a:p>
            <a:pPr algn="l" indent="0" marL="0">
              <a:buNone/>
            </a:pPr>
            <a:r>
              <a:rPr lang="en-US" sz="1100" b="1" spc="150" kern="0" dirty="0">
                <a:solidFill>
                  <a:srgbClr val="4F86B8"/>
                </a:solidFill>
                <a:latin typeface="Arial" pitchFamily="34" charset="0"/>
                <a:ea typeface="Arial" pitchFamily="34" charset="-122"/>
                <a:cs typeface="Arial" pitchFamily="34" charset="-120"/>
              </a:rPr>
              <a:t>DISCOVERY</a:t>
            </a:r>
            <a:endParaRPr lang="en-US" sz="1100" dirty="0"/>
          </a:p>
        </p:txBody>
      </p:sp>
      <p:sp>
        <p:nvSpPr>
          <p:cNvPr id="4" name="Text 2"/>
          <p:cNvSpPr/>
          <p:nvPr/>
        </p:nvSpPr>
        <p:spPr>
          <a:xfrm>
            <a:off x="2378583"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5" name="Text 3"/>
          <p:cNvSpPr/>
          <p:nvPr/>
        </p:nvSpPr>
        <p:spPr>
          <a:xfrm>
            <a:off x="2543683" y="660400"/>
            <a:ext cx="1112723" cy="190500"/>
          </a:xfrm>
          <a:prstGeom prst="rect">
            <a:avLst/>
          </a:prstGeom>
          <a:noFill/>
          <a:ln/>
        </p:spPr>
        <p:txBody>
          <a:bodyPr wrap="square" lIns="0" tIns="0" rIns="0" bIns="0" rtlCol="0" anchor="t"/>
          <a:lstStyle/>
          <a:p>
            <a:pPr algn="l" indent="0" marL="0">
              <a:buNone/>
            </a:pPr>
            <a:r>
              <a:rPr lang="en-US" sz="1100" b="1" spc="150" kern="0" dirty="0">
                <a:solidFill>
                  <a:srgbClr val="4F86B8"/>
                </a:solidFill>
                <a:latin typeface="Arial" pitchFamily="34" charset="0"/>
                <a:ea typeface="Arial" pitchFamily="34" charset="-122"/>
                <a:cs typeface="Arial" pitchFamily="34" charset="-120"/>
              </a:rPr>
              <a:t>CREATIVE</a:t>
            </a:r>
            <a:endParaRPr lang="en-US" sz="1100" dirty="0"/>
          </a:p>
        </p:txBody>
      </p:sp>
      <p:sp>
        <p:nvSpPr>
          <p:cNvPr id="6" name="Text 4"/>
          <p:cNvSpPr/>
          <p:nvPr/>
        </p:nvSpPr>
        <p:spPr>
          <a:xfrm>
            <a:off x="3516706"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7" name="Text 5"/>
          <p:cNvSpPr/>
          <p:nvPr/>
        </p:nvSpPr>
        <p:spPr>
          <a:xfrm>
            <a:off x="3681806" y="660400"/>
            <a:ext cx="1557820" cy="190500"/>
          </a:xfrm>
          <a:prstGeom prst="rect">
            <a:avLst/>
          </a:prstGeom>
          <a:noFill/>
          <a:ln/>
        </p:spPr>
        <p:txBody>
          <a:bodyPr wrap="square" lIns="0" tIns="0" rIns="0" bIns="0" rtlCol="0" anchor="t"/>
          <a:lstStyle/>
          <a:p>
            <a:pPr algn="l" indent="0" marL="0">
              <a:buNone/>
            </a:pPr>
            <a:r>
              <a:rPr lang="en-US" sz="1100" b="1" spc="150" kern="0" dirty="0">
                <a:solidFill>
                  <a:srgbClr val="4F86B8"/>
                </a:solidFill>
                <a:latin typeface="Arial" pitchFamily="34" charset="0"/>
                <a:ea typeface="Arial" pitchFamily="34" charset="-122"/>
                <a:cs typeface="Arial" pitchFamily="34" charset="-120"/>
              </a:rPr>
              <a:t>MEASUREMENT</a:t>
            </a:r>
            <a:endParaRPr lang="en-US" sz="1100" dirty="0"/>
          </a:p>
        </p:txBody>
      </p:sp>
      <p:sp>
        <p:nvSpPr>
          <p:cNvPr id="8" name="Text 6"/>
          <p:cNvSpPr/>
          <p:nvPr/>
        </p:nvSpPr>
        <p:spPr>
          <a:xfrm>
            <a:off x="812800" y="952500"/>
            <a:ext cx="5588000" cy="1079500"/>
          </a:xfrm>
          <a:prstGeom prst="rect">
            <a:avLst/>
          </a:prstGeom>
          <a:noFill/>
          <a:ln/>
        </p:spPr>
        <p:txBody>
          <a:bodyPr wrap="square" lIns="0" tIns="0" rIns="0" bIns="0" rtlCol="0" anchor="t"/>
          <a:lstStyle/>
          <a:p>
            <a:pPr algn="l" indent="0" marL="0">
              <a:buNone/>
            </a:pPr>
            <a:r>
              <a:rPr lang="en-US" sz="3400" b="1" dirty="0">
                <a:solidFill>
                  <a:srgbClr val="1A1A1A"/>
                </a:solidFill>
                <a:latin typeface="Arial" pitchFamily="34" charset="0"/>
                <a:ea typeface="Arial" pitchFamily="34" charset="-122"/>
                <a:cs typeface="Arial" pitchFamily="34" charset="-120"/>
              </a:rPr>
              <a:t>Equity and legacy give brands a springboard</a:t>
            </a:r>
            <a:endParaRPr lang="en-US" sz="3400" dirty="0"/>
          </a:p>
        </p:txBody>
      </p:sp>
      <p:sp>
        <p:nvSpPr>
          <p:cNvPr id="9" name="Text 7"/>
          <p:cNvSpPr/>
          <p:nvPr/>
        </p:nvSpPr>
        <p:spPr>
          <a:xfrm>
            <a:off x="812800" y="2133600"/>
            <a:ext cx="5588000" cy="1409700"/>
          </a:xfrm>
          <a:prstGeom prst="rect">
            <a:avLst/>
          </a:prstGeom>
          <a:noFill/>
          <a:ln/>
        </p:spPr>
        <p:txBody>
          <a:bodyPr wrap="square" lIns="0" tIns="0" rIns="0" bIns="0" rtlCol="0" anchor="t"/>
          <a:lstStyle/>
          <a:p>
            <a:pPr algn="l" indent="0" marL="0">
              <a:buNone/>
            </a:pPr>
            <a:r>
              <a:rPr lang="en-US" sz="1500" dirty="0">
                <a:solidFill>
                  <a:srgbClr val="6E6E66"/>
                </a:solidFill>
                <a:latin typeface="Arial" pitchFamily="34" charset="0"/>
                <a:ea typeface="Arial" pitchFamily="34" charset="-122"/>
                <a:cs typeface="Arial" pitchFamily="34" charset="-120"/>
              </a:rPr>
              <a:t>Searching for a brand by name now usually brings up Google's AI summary of it, and when Ahrefs tested 100 of the world's best-known brands, only 3.4% of the full summaries mentioned a competitor. For well-known brands, being searched for by name still keeps rivals out of the answer.</a:t>
            </a:r>
            <a:endParaRPr lang="en-US" sz="1500" dirty="0"/>
          </a:p>
        </p:txBody>
      </p:sp>
      <p:sp>
        <p:nvSpPr>
          <p:cNvPr id="10" name="Text 8"/>
          <p:cNvSpPr/>
          <p:nvPr/>
        </p:nvSpPr>
        <p:spPr>
          <a:xfrm>
            <a:off x="812800" y="3721100"/>
            <a:ext cx="5588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WHAT TO DO ABOUT IT</a:t>
            </a:r>
            <a:endParaRPr lang="en-US" sz="1100" dirty="0"/>
          </a:p>
        </p:txBody>
      </p:sp>
      <p:sp>
        <p:nvSpPr>
          <p:cNvPr id="11" name="Text 9"/>
          <p:cNvSpPr/>
          <p:nvPr/>
        </p:nvSpPr>
        <p:spPr>
          <a:xfrm>
            <a:off x="812800" y="3975100"/>
            <a:ext cx="5588000" cy="965200"/>
          </a:xfrm>
          <a:prstGeom prst="rect">
            <a:avLst/>
          </a:prstGeom>
          <a:noFill/>
          <a:ln/>
        </p:spPr>
        <p:txBody>
          <a:bodyPr wrap="square" lIns="0" tIns="0" rIns="0" bIns="0" rtlCol="0" anchor="t"/>
          <a:lstStyle/>
          <a:p>
            <a:pPr algn="l" indent="0" marL="0">
              <a:buNone/>
            </a:pPr>
            <a:r>
              <a:rPr lang="en-US" sz="1500" dirty="0">
                <a:solidFill>
                  <a:srgbClr val="1A1A1A"/>
                </a:solidFill>
                <a:latin typeface="Arial" pitchFamily="34" charset="0"/>
                <a:ea typeface="Arial" pitchFamily="34" charset="-122"/>
                <a:cs typeface="Arial" pitchFamily="34" charset="-120"/>
              </a:rPr>
              <a:t>Keep investing in brand equity and distinctive assets. Check what Google's AI summary says when someone searches for your brand, and check AI-assisted work against what makes the brand different as well as against the brief.</a:t>
            </a:r>
            <a:endParaRPr lang="en-US" sz="1500" dirty="0"/>
          </a:p>
        </p:txBody>
      </p:sp>
      <p:sp>
        <p:nvSpPr>
          <p:cNvPr id="12" name="Text 10"/>
          <p:cNvSpPr/>
          <p:nvPr/>
        </p:nvSpPr>
        <p:spPr>
          <a:xfrm>
            <a:off x="7010400" y="660400"/>
            <a:ext cx="43688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SIGNALS &amp; STORIES</a:t>
            </a:r>
            <a:endParaRPr lang="en-US" sz="1100" dirty="0"/>
          </a:p>
        </p:txBody>
      </p:sp>
      <p:sp>
        <p:nvSpPr>
          <p:cNvPr id="13" name="Shape 11"/>
          <p:cNvSpPr/>
          <p:nvPr/>
        </p:nvSpPr>
        <p:spPr>
          <a:xfrm>
            <a:off x="7010400" y="952500"/>
            <a:ext cx="4368800" cy="0"/>
          </a:xfrm>
          <a:prstGeom prst="line">
            <a:avLst/>
          </a:prstGeom>
          <a:noFill/>
          <a:ln w="12700">
            <a:solidFill>
              <a:srgbClr val="E6E4DF"/>
            </a:solidFill>
            <a:prstDash val="solid"/>
          </a:ln>
        </p:spPr>
      </p:sp>
      <p:sp>
        <p:nvSpPr>
          <p:cNvPr id="14" name="Text 12"/>
          <p:cNvSpPr/>
          <p:nvPr/>
        </p:nvSpPr>
        <p:spPr>
          <a:xfrm>
            <a:off x="7010400" y="10414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Research/data</a:t>
            </a:r>
            <a:endParaRPr lang="en-US" sz="1100" dirty="0"/>
          </a:p>
        </p:txBody>
      </p:sp>
      <p:sp>
        <p:nvSpPr>
          <p:cNvPr id="15" name="Text 13"/>
          <p:cNvSpPr/>
          <p:nvPr/>
        </p:nvSpPr>
        <p:spPr>
          <a:xfrm>
            <a:off x="7010400" y="12446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Mintlify estimates AI agents made 66% of the traffic to the documentation sites it hosts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Shopping agents and AI assistants now read product data, pricing pages, and policies, and take every word literally.</a:t>
            </a:r>
            <a:endParaRPr lang="en-US" sz="1300" dirty="0"/>
          </a:p>
        </p:txBody>
      </p:sp>
      <p:sp>
        <p:nvSpPr>
          <p:cNvPr id="16" name="Shape 14"/>
          <p:cNvSpPr/>
          <p:nvPr/>
        </p:nvSpPr>
        <p:spPr>
          <a:xfrm>
            <a:off x="7010400" y="2247900"/>
            <a:ext cx="4368800" cy="0"/>
          </a:xfrm>
          <a:prstGeom prst="line">
            <a:avLst/>
          </a:prstGeom>
          <a:noFill/>
          <a:ln w="12700">
            <a:solidFill>
              <a:srgbClr val="E6E4DF"/>
            </a:solidFill>
            <a:prstDash val="solid"/>
          </a:ln>
        </p:spPr>
      </p:sp>
      <p:sp>
        <p:nvSpPr>
          <p:cNvPr id="17" name="Text 15"/>
          <p:cNvSpPr/>
          <p:nvPr/>
        </p:nvSpPr>
        <p:spPr>
          <a:xfrm>
            <a:off x="7010400" y="23368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July  ·  Launch</a:t>
            </a:r>
            <a:endParaRPr lang="en-US" sz="1100" dirty="0"/>
          </a:p>
        </p:txBody>
      </p:sp>
      <p:sp>
        <p:nvSpPr>
          <p:cNvPr id="18" name="Text 16"/>
          <p:cNvSpPr/>
          <p:nvPr/>
        </p:nvSpPr>
        <p:spPr>
          <a:xfrm>
            <a:off x="7010400" y="25400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Synthetic respondents arrive, with a bias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Synthetic panels are useful for early testing when they are built on your own data, and risky for decisions that depend on nuance, challenger brands, or minority views.</a:t>
            </a:r>
            <a:endParaRPr lang="en-US" sz="1300" dirty="0"/>
          </a:p>
        </p:txBody>
      </p:sp>
      <p:sp>
        <p:nvSpPr>
          <p:cNvPr id="19" name="Shape 17"/>
          <p:cNvSpPr/>
          <p:nvPr/>
        </p:nvSpPr>
        <p:spPr>
          <a:xfrm>
            <a:off x="7010400" y="3543300"/>
            <a:ext cx="4368800" cy="0"/>
          </a:xfrm>
          <a:prstGeom prst="line">
            <a:avLst/>
          </a:prstGeom>
          <a:noFill/>
          <a:ln w="12700">
            <a:solidFill>
              <a:srgbClr val="E6E4DF"/>
            </a:solidFill>
            <a:prstDash val="solid"/>
          </a:ln>
        </p:spPr>
      </p:sp>
      <p:sp>
        <p:nvSpPr>
          <p:cNvPr id="20" name="Text 18"/>
          <p:cNvSpPr/>
          <p:nvPr/>
        </p:nvSpPr>
        <p:spPr>
          <a:xfrm>
            <a:off x="7010400" y="36322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April  ·  Research/data</a:t>
            </a:r>
            <a:endParaRPr lang="en-US" sz="1100" dirty="0"/>
          </a:p>
        </p:txBody>
      </p:sp>
      <p:sp>
        <p:nvSpPr>
          <p:cNvPr id="21" name="Text 19"/>
          <p:cNvSpPr/>
          <p:nvPr/>
        </p:nvSpPr>
        <p:spPr>
          <a:xfrm>
            <a:off x="7010400" y="38354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AI-assisted work starts to sound alike</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For brands the risk is a slow drift towards the category average.</a:t>
            </a:r>
            <a:endParaRPr lang="en-US" sz="1300" dirty="0"/>
          </a:p>
        </p:txBody>
      </p:sp>
      <p:sp>
        <p:nvSpPr>
          <p:cNvPr id="22" name="Shape 20"/>
          <p:cNvSpPr/>
          <p:nvPr/>
        </p:nvSpPr>
        <p:spPr>
          <a:xfrm>
            <a:off x="7010400" y="4838700"/>
            <a:ext cx="4368800" cy="0"/>
          </a:xfrm>
          <a:prstGeom prst="line">
            <a:avLst/>
          </a:prstGeom>
          <a:noFill/>
          <a:ln w="12700">
            <a:solidFill>
              <a:srgbClr val="E6E4DF"/>
            </a:solidFill>
            <a:prstDash val="solid"/>
          </a:ln>
        </p:spPr>
      </p:sp>
      <p:sp>
        <p:nvSpPr>
          <p:cNvPr id="23" name="Text 21"/>
          <p:cNvSpPr/>
          <p:nvPr/>
        </p:nvSpPr>
        <p:spPr>
          <a:xfrm>
            <a:off x="7010400" y="49276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January  ·  Market shift</a:t>
            </a:r>
            <a:endParaRPr lang="en-US" sz="1100" dirty="0"/>
          </a:p>
        </p:txBody>
      </p:sp>
      <p:sp>
        <p:nvSpPr>
          <p:cNvPr id="24" name="Text 22"/>
          <p:cNvSpPr/>
          <p:nvPr/>
        </p:nvSpPr>
        <p:spPr>
          <a:xfrm>
            <a:off x="7010400" y="51308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AI Overviews appear on 83% of US brand searches, Ahrefs finds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Traffic built on answering generic questions is shrinking.</a:t>
            </a:r>
            <a:endParaRPr lang="en-US" sz="1300" dirty="0"/>
          </a:p>
        </p:txBody>
      </p:sp>
      <p:sp>
        <p:nvSpPr>
          <p:cNvPr id="25" name="Text 23"/>
          <p:cNvSpPr/>
          <p:nvPr/>
        </p:nvSpPr>
        <p:spPr>
          <a:xfrm>
            <a:off x="812800" y="6324600"/>
            <a:ext cx="6858000" cy="355600"/>
          </a:xfrm>
          <a:prstGeom prst="rect">
            <a:avLst/>
          </a:prstGeom>
          <a:noFill/>
          <a:ln/>
        </p:spPr>
        <p:txBody>
          <a:bodyPr wrap="square" lIns="0" tIns="0" rIns="0" bIns="0" rtlCol="0" anchor="t"/>
          <a:lstStyle/>
          <a:p>
            <a:pPr algn="l" indent="0" marL="0">
              <a:buNone/>
            </a:pPr>
            <a:r>
              <a:rPr lang="en-US" sz="1000" dirty="0">
                <a:solidFill>
                  <a:srgbClr val="6E6E66"/>
                </a:solidFill>
                <a:latin typeface="Arial" pitchFamily="34" charset="0"/>
                <a:ea typeface="Arial" pitchFamily="34" charset="-122"/>
                <a:cs typeface="Arial" pitchFamily="34" charset="-120"/>
              </a:rPr>
              <a:t>Sources: Mintlify (September 2026); Qualtrics (18 March 2026); de Rooij and Biskjaer (31 August 2026; preprint 21 April 2026); Pew Research Center (July 2025)</a:t>
            </a:r>
            <a:endParaRPr lang="en-US" sz="1000" dirty="0"/>
          </a:p>
        </p:txBody>
      </p:sp>
      <p:sp>
        <p:nvSpPr>
          <p:cNvPr id="26" name="Text 24"/>
          <p:cNvSpPr/>
          <p:nvPr/>
        </p:nvSpPr>
        <p:spPr>
          <a:xfrm>
            <a:off x="7823200" y="6324600"/>
            <a:ext cx="3556000" cy="355600"/>
          </a:xfrm>
          <a:prstGeom prst="rect">
            <a:avLst/>
          </a:prstGeom>
          <a:noFill/>
          <a:ln/>
        </p:spPr>
        <p:txBody>
          <a:bodyPr wrap="square" lIns="0" tIns="0" rIns="0" bIns="0" rtlCol="0" anchor="t"/>
          <a:lstStyle/>
          <a:p>
            <a:pPr algn="r" indent="0" marL="0">
              <a:buNone/>
            </a:pPr>
            <a:r>
              <a:rPr lang="en-US" sz="1000" dirty="0">
                <a:solidFill>
                  <a:srgbClr val="B98E2E"/>
                </a:solidFill>
                <a:latin typeface="Arial" pitchFamily="34" charset="0"/>
                <a:ea typeface="Arial" pitchFamily="34" charset="-122"/>
                <a:cs typeface="Arial" pitchFamily="34" charset="-120"/>
              </a:rPr>
              <a:t>The AI in Marketing Map, October 2026</a:t>
            </a:r>
            <a:endParaRPr lang="en-US" sz="1000" dirty="0"/>
          </a:p>
          <a:p>
            <a:pPr algn="r" indent="0" marL="0">
              <a:buNone/>
            </a:pPr>
            <a:r>
              <a:rPr lang="en-US" sz="1000" dirty="0">
                <a:solidFill>
                  <a:srgbClr val="B98E2E"/>
                </a:solidFill>
                <a:latin typeface="Arial" pitchFamily="34" charset="0"/>
                <a:ea typeface="Arial" pitchFamily="34" charset="-122"/>
                <a:cs typeface="Arial" pitchFamily="34" charset="-120"/>
              </a:rPr>
              <a:t>map.teybannerman.com</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749300"/>
            <a:ext cx="355600" cy="38100"/>
          </a:xfrm>
          <a:prstGeom prst="rect">
            <a:avLst/>
          </a:prstGeom>
          <a:solidFill>
            <a:srgbClr val="C75E73"/>
          </a:solidFill>
          <a:ln w="12700">
            <a:solidFill>
              <a:srgbClr val="C75E73"/>
            </a:solidFill>
            <a:prstDash val="solid"/>
          </a:ln>
        </p:spPr>
      </p:sp>
      <p:sp>
        <p:nvSpPr>
          <p:cNvPr id="3" name="Text 1"/>
          <p:cNvSpPr/>
          <p:nvPr/>
        </p:nvSpPr>
        <p:spPr>
          <a:xfrm>
            <a:off x="1270000" y="660400"/>
            <a:ext cx="1112723" cy="190500"/>
          </a:xfrm>
          <a:prstGeom prst="rect">
            <a:avLst/>
          </a:prstGeom>
          <a:noFill/>
          <a:ln/>
        </p:spPr>
        <p:txBody>
          <a:bodyPr wrap="square" lIns="0" tIns="0" rIns="0" bIns="0" rtlCol="0" anchor="t"/>
          <a:lstStyle/>
          <a:p>
            <a:pPr algn="l" indent="0" marL="0">
              <a:buNone/>
            </a:pPr>
            <a:r>
              <a:rPr lang="en-US" sz="1100" b="1" spc="150" kern="0" dirty="0">
                <a:solidFill>
                  <a:srgbClr val="C75E73"/>
                </a:solidFill>
                <a:latin typeface="Arial" pitchFamily="34" charset="0"/>
                <a:ea typeface="Arial" pitchFamily="34" charset="-122"/>
                <a:cs typeface="Arial" pitchFamily="34" charset="-120"/>
              </a:rPr>
              <a:t>CREATIVE</a:t>
            </a:r>
            <a:endParaRPr lang="en-US" sz="1100" dirty="0"/>
          </a:p>
        </p:txBody>
      </p:sp>
      <p:sp>
        <p:nvSpPr>
          <p:cNvPr id="4" name="Text 2"/>
          <p:cNvSpPr/>
          <p:nvPr/>
        </p:nvSpPr>
        <p:spPr>
          <a:xfrm>
            <a:off x="2243023"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5" name="Text 3"/>
          <p:cNvSpPr/>
          <p:nvPr/>
        </p:nvSpPr>
        <p:spPr>
          <a:xfrm>
            <a:off x="2408123" y="660400"/>
            <a:ext cx="1557820" cy="190500"/>
          </a:xfrm>
          <a:prstGeom prst="rect">
            <a:avLst/>
          </a:prstGeom>
          <a:noFill/>
          <a:ln/>
        </p:spPr>
        <p:txBody>
          <a:bodyPr wrap="square" lIns="0" tIns="0" rIns="0" bIns="0" rtlCol="0" anchor="t"/>
          <a:lstStyle/>
          <a:p>
            <a:pPr algn="l" indent="0" marL="0">
              <a:buNone/>
            </a:pPr>
            <a:r>
              <a:rPr lang="en-US" sz="1100" b="1" spc="150" kern="0" dirty="0">
                <a:solidFill>
                  <a:srgbClr val="C75E73"/>
                </a:solidFill>
                <a:latin typeface="Arial" pitchFamily="34" charset="0"/>
                <a:ea typeface="Arial" pitchFamily="34" charset="-122"/>
                <a:cs typeface="Arial" pitchFamily="34" charset="-120"/>
              </a:rPr>
              <a:t>MEASUREMENT</a:t>
            </a:r>
            <a:endParaRPr lang="en-US" sz="1100" dirty="0"/>
          </a:p>
        </p:txBody>
      </p:sp>
      <p:sp>
        <p:nvSpPr>
          <p:cNvPr id="6" name="Text 4"/>
          <p:cNvSpPr/>
          <p:nvPr/>
        </p:nvSpPr>
        <p:spPr>
          <a:xfrm>
            <a:off x="3826243"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7" name="Text 5"/>
          <p:cNvSpPr/>
          <p:nvPr/>
        </p:nvSpPr>
        <p:spPr>
          <a:xfrm>
            <a:off x="3991343" y="660400"/>
            <a:ext cx="838200" cy="190500"/>
          </a:xfrm>
          <a:prstGeom prst="rect">
            <a:avLst/>
          </a:prstGeom>
          <a:noFill/>
          <a:ln/>
        </p:spPr>
        <p:txBody>
          <a:bodyPr wrap="square" lIns="0" tIns="0" rIns="0" bIns="0" rtlCol="0" anchor="t"/>
          <a:lstStyle/>
          <a:p>
            <a:pPr algn="l" indent="0" marL="0">
              <a:buNone/>
            </a:pPr>
            <a:r>
              <a:rPr lang="en-US" sz="1100" b="1" spc="150" kern="0" dirty="0">
                <a:solidFill>
                  <a:srgbClr val="C75E73"/>
                </a:solidFill>
                <a:latin typeface="Arial" pitchFamily="34" charset="0"/>
                <a:ea typeface="Arial" pitchFamily="34" charset="-122"/>
                <a:cs typeface="Arial" pitchFamily="34" charset="-120"/>
              </a:rPr>
              <a:t>TEAMS</a:t>
            </a:r>
            <a:endParaRPr lang="en-US" sz="1100" dirty="0"/>
          </a:p>
        </p:txBody>
      </p:sp>
      <p:sp>
        <p:nvSpPr>
          <p:cNvPr id="8" name="Text 6"/>
          <p:cNvSpPr/>
          <p:nvPr/>
        </p:nvSpPr>
        <p:spPr>
          <a:xfrm>
            <a:off x="812800" y="952500"/>
            <a:ext cx="5588000" cy="1079500"/>
          </a:xfrm>
          <a:prstGeom prst="rect">
            <a:avLst/>
          </a:prstGeom>
          <a:noFill/>
          <a:ln/>
        </p:spPr>
        <p:txBody>
          <a:bodyPr wrap="square" lIns="0" tIns="0" rIns="0" bIns="0" rtlCol="0" anchor="t"/>
          <a:lstStyle/>
          <a:p>
            <a:pPr algn="l" indent="0" marL="0">
              <a:buNone/>
            </a:pPr>
            <a:r>
              <a:rPr lang="en-US" sz="3400" b="1" dirty="0">
                <a:solidFill>
                  <a:srgbClr val="1A1A1A"/>
                </a:solidFill>
                <a:latin typeface="Arial" pitchFamily="34" charset="0"/>
                <a:ea typeface="Arial" pitchFamily="34" charset="-122"/>
                <a:cs typeface="Arial" pitchFamily="34" charset="-120"/>
              </a:rPr>
              <a:t>AI shortcuts still need a human check</a:t>
            </a:r>
            <a:endParaRPr lang="en-US" sz="3400" dirty="0"/>
          </a:p>
        </p:txBody>
      </p:sp>
      <p:sp>
        <p:nvSpPr>
          <p:cNvPr id="9" name="Text 7"/>
          <p:cNvSpPr/>
          <p:nvPr/>
        </p:nvSpPr>
        <p:spPr>
          <a:xfrm>
            <a:off x="812800" y="2133600"/>
            <a:ext cx="5588000" cy="1409700"/>
          </a:xfrm>
          <a:prstGeom prst="rect">
            <a:avLst/>
          </a:prstGeom>
          <a:noFill/>
          <a:ln/>
        </p:spPr>
        <p:txBody>
          <a:bodyPr wrap="square" lIns="0" tIns="0" rIns="0" bIns="0" rtlCol="0" anchor="t"/>
          <a:lstStyle/>
          <a:p>
            <a:pPr algn="l" indent="0" marL="0">
              <a:buNone/>
            </a:pPr>
            <a:r>
              <a:rPr lang="en-US" sz="1500" dirty="0">
                <a:solidFill>
                  <a:srgbClr val="6E6E66"/>
                </a:solidFill>
                <a:latin typeface="Arial" pitchFamily="34" charset="0"/>
                <a:ea typeface="Arial" pitchFamily="34" charset="-122"/>
                <a:cs typeface="Arial" pitchFamily="34" charset="-120"/>
              </a:rPr>
              <a:t>Shortcuts made with AI tools keep needing humans to check them. Pew found that synthetic survey respondents (AI stand-ins for real survey respondents) missed the mark vs real respondents by 12 percentage points on average.</a:t>
            </a:r>
            <a:endParaRPr lang="en-US" sz="1500" dirty="0"/>
          </a:p>
        </p:txBody>
      </p:sp>
      <p:sp>
        <p:nvSpPr>
          <p:cNvPr id="10" name="Text 8"/>
          <p:cNvSpPr/>
          <p:nvPr/>
        </p:nvSpPr>
        <p:spPr>
          <a:xfrm>
            <a:off x="812800" y="3721100"/>
            <a:ext cx="5588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WHAT TO DO ABOUT IT</a:t>
            </a:r>
            <a:endParaRPr lang="en-US" sz="1100" dirty="0"/>
          </a:p>
        </p:txBody>
      </p:sp>
      <p:sp>
        <p:nvSpPr>
          <p:cNvPr id="11" name="Text 9"/>
          <p:cNvSpPr/>
          <p:nvPr/>
        </p:nvSpPr>
        <p:spPr>
          <a:xfrm>
            <a:off x="812800" y="3975100"/>
            <a:ext cx="5588000" cy="965200"/>
          </a:xfrm>
          <a:prstGeom prst="rect">
            <a:avLst/>
          </a:prstGeom>
          <a:noFill/>
          <a:ln/>
        </p:spPr>
        <p:txBody>
          <a:bodyPr wrap="square" lIns="0" tIns="0" rIns="0" bIns="0" rtlCol="0" anchor="t"/>
          <a:lstStyle/>
          <a:p>
            <a:pPr algn="l" indent="0" marL="0">
              <a:buNone/>
            </a:pPr>
            <a:r>
              <a:rPr lang="en-US" sz="1500" dirty="0">
                <a:solidFill>
                  <a:srgbClr val="1A1A1A"/>
                </a:solidFill>
                <a:latin typeface="Arial" pitchFamily="34" charset="0"/>
                <a:ea typeface="Arial" pitchFamily="34" charset="-122"/>
                <a:cs typeface="Arial" pitchFamily="34" charset="-120"/>
              </a:rPr>
              <a:t>Use AI tools heavily for functional and variant work, and keep people at the centre of emotional and brand-building work. Agree who checks AI-assisted work and AI-generated research before anyone acts on it, and decide how you will disclose.</a:t>
            </a:r>
            <a:endParaRPr lang="en-US" sz="1500" dirty="0"/>
          </a:p>
        </p:txBody>
      </p:sp>
      <p:sp>
        <p:nvSpPr>
          <p:cNvPr id="12" name="Text 10"/>
          <p:cNvSpPr/>
          <p:nvPr/>
        </p:nvSpPr>
        <p:spPr>
          <a:xfrm>
            <a:off x="7010400" y="660400"/>
            <a:ext cx="43688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SIGNALS &amp; STORIES</a:t>
            </a:r>
            <a:endParaRPr lang="en-US" sz="1100" dirty="0"/>
          </a:p>
        </p:txBody>
      </p:sp>
      <p:sp>
        <p:nvSpPr>
          <p:cNvPr id="13" name="Shape 11"/>
          <p:cNvSpPr/>
          <p:nvPr/>
        </p:nvSpPr>
        <p:spPr>
          <a:xfrm>
            <a:off x="7010400" y="952500"/>
            <a:ext cx="4368800" cy="0"/>
          </a:xfrm>
          <a:prstGeom prst="line">
            <a:avLst/>
          </a:prstGeom>
          <a:noFill/>
          <a:ln w="12700">
            <a:solidFill>
              <a:srgbClr val="E6E4DF"/>
            </a:solidFill>
            <a:prstDash val="solid"/>
          </a:ln>
        </p:spPr>
      </p:sp>
      <p:sp>
        <p:nvSpPr>
          <p:cNvPr id="14" name="Text 12"/>
          <p:cNvSpPr/>
          <p:nvPr/>
        </p:nvSpPr>
        <p:spPr>
          <a:xfrm>
            <a:off x="7010400" y="10414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Research/data</a:t>
            </a:r>
            <a:endParaRPr lang="en-US" sz="1100" dirty="0"/>
          </a:p>
        </p:txBody>
      </p:sp>
      <p:sp>
        <p:nvSpPr>
          <p:cNvPr id="15" name="Text 13"/>
          <p:cNvSpPr/>
          <p:nvPr/>
        </p:nvSpPr>
        <p:spPr>
          <a:xfrm>
            <a:off x="7010400" y="12446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Pew finds synthetic survey answers miss by 12 percentage points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Synthetic respondents can be wrong by a wide margin, and by more for some groups than others.</a:t>
            </a:r>
            <a:endParaRPr lang="en-US" sz="1300" dirty="0"/>
          </a:p>
        </p:txBody>
      </p:sp>
      <p:sp>
        <p:nvSpPr>
          <p:cNvPr id="16" name="Shape 14"/>
          <p:cNvSpPr/>
          <p:nvPr/>
        </p:nvSpPr>
        <p:spPr>
          <a:xfrm>
            <a:off x="7010400" y="2247900"/>
            <a:ext cx="4368800" cy="0"/>
          </a:xfrm>
          <a:prstGeom prst="line">
            <a:avLst/>
          </a:prstGeom>
          <a:noFill/>
          <a:ln w="12700">
            <a:solidFill>
              <a:srgbClr val="E6E4DF"/>
            </a:solidFill>
            <a:prstDash val="solid"/>
          </a:ln>
        </p:spPr>
      </p:sp>
      <p:sp>
        <p:nvSpPr>
          <p:cNvPr id="17" name="Text 15"/>
          <p:cNvSpPr/>
          <p:nvPr/>
        </p:nvSpPr>
        <p:spPr>
          <a:xfrm>
            <a:off x="7010400" y="23368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September  ·  Market shift</a:t>
            </a:r>
            <a:endParaRPr lang="en-US" sz="1100" dirty="0"/>
          </a:p>
        </p:txBody>
      </p:sp>
      <p:sp>
        <p:nvSpPr>
          <p:cNvPr id="18" name="Text 16"/>
          <p:cNvSpPr/>
          <p:nvPr/>
        </p:nvSpPr>
        <p:spPr>
          <a:xfrm>
            <a:off x="7010400" y="25400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PepsiCo moves its global media to Publicis without a pitch</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As production with AI tools gets cheaper, clients pay for judgement, taste, and accountability, in-house or at an agency.</a:t>
            </a:r>
            <a:endParaRPr lang="en-US" sz="1300" dirty="0"/>
          </a:p>
        </p:txBody>
      </p:sp>
      <p:sp>
        <p:nvSpPr>
          <p:cNvPr id="19" name="Shape 17"/>
          <p:cNvSpPr/>
          <p:nvPr/>
        </p:nvSpPr>
        <p:spPr>
          <a:xfrm>
            <a:off x="7010400" y="3543300"/>
            <a:ext cx="4368800" cy="0"/>
          </a:xfrm>
          <a:prstGeom prst="line">
            <a:avLst/>
          </a:prstGeom>
          <a:noFill/>
          <a:ln w="12700">
            <a:solidFill>
              <a:srgbClr val="E6E4DF"/>
            </a:solidFill>
            <a:prstDash val="solid"/>
          </a:ln>
        </p:spPr>
      </p:sp>
      <p:sp>
        <p:nvSpPr>
          <p:cNvPr id="20" name="Text 18"/>
          <p:cNvSpPr/>
          <p:nvPr/>
        </p:nvSpPr>
        <p:spPr>
          <a:xfrm>
            <a:off x="7010400" y="36322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August  ·  Regulation</a:t>
            </a:r>
            <a:endParaRPr lang="en-US" sz="1100" dirty="0"/>
          </a:p>
        </p:txBody>
      </p:sp>
      <p:sp>
        <p:nvSpPr>
          <p:cNvPr id="21" name="Text 19"/>
          <p:cNvSpPr/>
          <p:nvPr/>
        </p:nvSpPr>
        <p:spPr>
          <a:xfrm>
            <a:off x="7010400" y="38354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EU AI Act disclosure duties now apply</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Any campaign that reaches people in the EU now needs a plan for labelling AI-made content.</a:t>
            </a:r>
            <a:endParaRPr lang="en-US" sz="1300" dirty="0"/>
          </a:p>
        </p:txBody>
      </p:sp>
      <p:sp>
        <p:nvSpPr>
          <p:cNvPr id="22" name="Shape 20"/>
          <p:cNvSpPr/>
          <p:nvPr/>
        </p:nvSpPr>
        <p:spPr>
          <a:xfrm>
            <a:off x="7010400" y="4838700"/>
            <a:ext cx="4368800" cy="0"/>
          </a:xfrm>
          <a:prstGeom prst="line">
            <a:avLst/>
          </a:prstGeom>
          <a:noFill/>
          <a:ln w="12700">
            <a:solidFill>
              <a:srgbClr val="E6E4DF"/>
            </a:solidFill>
            <a:prstDash val="solid"/>
          </a:ln>
        </p:spPr>
      </p:sp>
      <p:sp>
        <p:nvSpPr>
          <p:cNvPr id="23" name="Text 21"/>
          <p:cNvSpPr/>
          <p:nvPr/>
        </p:nvSpPr>
        <p:spPr>
          <a:xfrm>
            <a:off x="7010400" y="49276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June  ·  Regulation</a:t>
            </a:r>
            <a:endParaRPr lang="en-US" sz="1100" dirty="0"/>
          </a:p>
        </p:txBody>
      </p:sp>
      <p:sp>
        <p:nvSpPr>
          <p:cNvPr id="24" name="Text 22"/>
          <p:cNvSpPr/>
          <p:nvPr/>
        </p:nvSpPr>
        <p:spPr>
          <a:xfrm>
            <a:off x="7010400" y="51308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California joins New York on labels for AI-made people in ads</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AI-made people in ads are now treated much like real ones.</a:t>
            </a:r>
            <a:endParaRPr lang="en-US" sz="1300" dirty="0"/>
          </a:p>
        </p:txBody>
      </p:sp>
      <p:sp>
        <p:nvSpPr>
          <p:cNvPr id="25" name="Text 23"/>
          <p:cNvSpPr/>
          <p:nvPr/>
        </p:nvSpPr>
        <p:spPr>
          <a:xfrm>
            <a:off x="812800" y="6324600"/>
            <a:ext cx="6858000" cy="355600"/>
          </a:xfrm>
          <a:prstGeom prst="rect">
            <a:avLst/>
          </a:prstGeom>
          <a:noFill/>
          <a:ln/>
        </p:spPr>
        <p:txBody>
          <a:bodyPr wrap="square" lIns="0" tIns="0" rIns="0" bIns="0" rtlCol="0" anchor="t"/>
          <a:lstStyle/>
          <a:p>
            <a:pPr algn="l" indent="0" marL="0">
              <a:buNone/>
            </a:pPr>
            <a:r>
              <a:rPr lang="en-US" sz="1000" dirty="0">
                <a:solidFill>
                  <a:srgbClr val="6E6E66"/>
                </a:solidFill>
                <a:latin typeface="Arial" pitchFamily="34" charset="0"/>
                <a:ea typeface="Arial" pitchFamily="34" charset="-122"/>
                <a:cs typeface="Arial" pitchFamily="34" charset="-120"/>
              </a:rPr>
              <a:t>Sources: Pew Research Center (30 September 2026); Axios (11 February 2026); Regulation (EU) 2024/1689; New York State Senate (11 December 2025)</a:t>
            </a:r>
            <a:endParaRPr lang="en-US" sz="1000" dirty="0"/>
          </a:p>
        </p:txBody>
      </p:sp>
      <p:sp>
        <p:nvSpPr>
          <p:cNvPr id="26" name="Text 24"/>
          <p:cNvSpPr/>
          <p:nvPr/>
        </p:nvSpPr>
        <p:spPr>
          <a:xfrm>
            <a:off x="7823200" y="6324600"/>
            <a:ext cx="3556000" cy="355600"/>
          </a:xfrm>
          <a:prstGeom prst="rect">
            <a:avLst/>
          </a:prstGeom>
          <a:noFill/>
          <a:ln/>
        </p:spPr>
        <p:txBody>
          <a:bodyPr wrap="square" lIns="0" tIns="0" rIns="0" bIns="0" rtlCol="0" anchor="t"/>
          <a:lstStyle/>
          <a:p>
            <a:pPr algn="r" indent="0" marL="0">
              <a:buNone/>
            </a:pPr>
            <a:r>
              <a:rPr lang="en-US" sz="1000" dirty="0">
                <a:solidFill>
                  <a:srgbClr val="B98E2E"/>
                </a:solidFill>
                <a:latin typeface="Arial" pitchFamily="34" charset="0"/>
                <a:ea typeface="Arial" pitchFamily="34" charset="-122"/>
                <a:cs typeface="Arial" pitchFamily="34" charset="-120"/>
              </a:rPr>
              <a:t>The AI in Marketing Map, October 2026</a:t>
            </a:r>
            <a:endParaRPr lang="en-US" sz="1000" dirty="0"/>
          </a:p>
          <a:p>
            <a:pPr algn="r" indent="0" marL="0">
              <a:buNone/>
            </a:pPr>
            <a:r>
              <a:rPr lang="en-US" sz="1000" dirty="0">
                <a:solidFill>
                  <a:srgbClr val="B98E2E"/>
                </a:solidFill>
                <a:latin typeface="Arial" pitchFamily="34" charset="0"/>
                <a:ea typeface="Arial" pitchFamily="34" charset="-122"/>
                <a:cs typeface="Arial" pitchFamily="34" charset="-120"/>
              </a:rPr>
              <a:t>map.teybannerman.com</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749300"/>
            <a:ext cx="355600" cy="38100"/>
          </a:xfrm>
          <a:prstGeom prst="rect">
            <a:avLst/>
          </a:prstGeom>
          <a:solidFill>
            <a:srgbClr val="B98E2E"/>
          </a:solidFill>
          <a:ln w="12700">
            <a:solidFill>
              <a:srgbClr val="B98E2E"/>
            </a:solidFill>
            <a:prstDash val="solid"/>
          </a:ln>
        </p:spPr>
      </p:sp>
      <p:sp>
        <p:nvSpPr>
          <p:cNvPr id="3" name="Text 1"/>
          <p:cNvSpPr/>
          <p:nvPr/>
        </p:nvSpPr>
        <p:spPr>
          <a:xfrm>
            <a:off x="1270000" y="660400"/>
            <a:ext cx="1248283" cy="190500"/>
          </a:xfrm>
          <a:prstGeom prst="rect">
            <a:avLst/>
          </a:prstGeom>
          <a:noFill/>
          <a:ln/>
        </p:spPr>
        <p:txBody>
          <a:bodyPr wrap="square" lIns="0" tIns="0" rIns="0" bIns="0" rtlCol="0" anchor="t"/>
          <a:lstStyle/>
          <a:p>
            <a:pPr algn="l" indent="0" marL="0">
              <a:buNone/>
            </a:pPr>
            <a:r>
              <a:rPr lang="en-US" sz="1100" b="1" spc="150" kern="0" dirty="0">
                <a:solidFill>
                  <a:srgbClr val="B98E2E"/>
                </a:solidFill>
                <a:latin typeface="Arial" pitchFamily="34" charset="0"/>
                <a:ea typeface="Arial" pitchFamily="34" charset="-122"/>
                <a:cs typeface="Arial" pitchFamily="34" charset="-120"/>
              </a:rPr>
              <a:t>DISCOVERY</a:t>
            </a:r>
            <a:endParaRPr lang="en-US" sz="1100" dirty="0"/>
          </a:p>
        </p:txBody>
      </p:sp>
      <p:sp>
        <p:nvSpPr>
          <p:cNvPr id="4" name="Text 2"/>
          <p:cNvSpPr/>
          <p:nvPr/>
        </p:nvSpPr>
        <p:spPr>
          <a:xfrm>
            <a:off x="2378583" y="660400"/>
            <a:ext cx="152400" cy="190500"/>
          </a:xfrm>
          <a:prstGeom prst="rect">
            <a:avLst/>
          </a:prstGeom>
          <a:noFill/>
          <a:ln/>
        </p:spPr>
        <p:txBody>
          <a:bodyPr wrap="square" lIns="0" tIns="0" rIns="0" bIns="0" rtlCol="0" anchor="t"/>
          <a:lstStyle/>
          <a:p>
            <a:pPr algn="l" indent="0" marL="0">
              <a:buNone/>
            </a:pPr>
            <a:r>
              <a:rPr lang="en-US" sz="1100" b="1" dirty="0">
                <a:solidFill>
                  <a:srgbClr val="6E6E66"/>
                </a:solidFill>
                <a:latin typeface="Arial" pitchFamily="34" charset="0"/>
                <a:ea typeface="Arial" pitchFamily="34" charset="-122"/>
                <a:cs typeface="Arial" pitchFamily="34" charset="-120"/>
              </a:rPr>
              <a:t>•</a:t>
            </a:r>
            <a:endParaRPr lang="en-US" sz="1100" dirty="0"/>
          </a:p>
        </p:txBody>
      </p:sp>
      <p:sp>
        <p:nvSpPr>
          <p:cNvPr id="5" name="Text 3"/>
          <p:cNvSpPr/>
          <p:nvPr/>
        </p:nvSpPr>
        <p:spPr>
          <a:xfrm>
            <a:off x="2543683" y="660400"/>
            <a:ext cx="830517" cy="190500"/>
          </a:xfrm>
          <a:prstGeom prst="rect">
            <a:avLst/>
          </a:prstGeom>
          <a:noFill/>
          <a:ln/>
        </p:spPr>
        <p:txBody>
          <a:bodyPr wrap="square" lIns="0" tIns="0" rIns="0" bIns="0" rtlCol="0" anchor="t"/>
          <a:lstStyle/>
          <a:p>
            <a:pPr algn="l" indent="0" marL="0">
              <a:buNone/>
            </a:pPr>
            <a:r>
              <a:rPr lang="en-US" sz="1100" b="1" spc="150" kern="0" dirty="0">
                <a:solidFill>
                  <a:srgbClr val="B98E2E"/>
                </a:solidFill>
                <a:latin typeface="Arial" pitchFamily="34" charset="0"/>
                <a:ea typeface="Arial" pitchFamily="34" charset="-122"/>
                <a:cs typeface="Arial" pitchFamily="34" charset="-120"/>
              </a:rPr>
              <a:t>SPEND</a:t>
            </a:r>
            <a:endParaRPr lang="en-US" sz="1100" dirty="0"/>
          </a:p>
        </p:txBody>
      </p:sp>
      <p:sp>
        <p:nvSpPr>
          <p:cNvPr id="6" name="Text 4"/>
          <p:cNvSpPr/>
          <p:nvPr/>
        </p:nvSpPr>
        <p:spPr>
          <a:xfrm>
            <a:off x="812800" y="952500"/>
            <a:ext cx="5588000" cy="1079500"/>
          </a:xfrm>
          <a:prstGeom prst="rect">
            <a:avLst/>
          </a:prstGeom>
          <a:noFill/>
          <a:ln/>
        </p:spPr>
        <p:txBody>
          <a:bodyPr wrap="square" lIns="0" tIns="0" rIns="0" bIns="0" rtlCol="0" anchor="t"/>
          <a:lstStyle/>
          <a:p>
            <a:pPr algn="l" indent="0" marL="0">
              <a:buNone/>
            </a:pPr>
            <a:r>
              <a:rPr lang="en-US" sz="3400" b="1" dirty="0">
                <a:solidFill>
                  <a:srgbClr val="1A1A1A"/>
                </a:solidFill>
                <a:latin typeface="Arial" pitchFamily="34" charset="0"/>
                <a:ea typeface="Arial" pitchFamily="34" charset="-122"/>
                <a:cs typeface="Arial" pitchFamily="34" charset="-120"/>
              </a:rPr>
              <a:t>AI is becoming a running cost to manage</a:t>
            </a:r>
            <a:endParaRPr lang="en-US" sz="3400" dirty="0"/>
          </a:p>
        </p:txBody>
      </p:sp>
      <p:sp>
        <p:nvSpPr>
          <p:cNvPr id="7" name="Text 5"/>
          <p:cNvSpPr/>
          <p:nvPr/>
        </p:nvSpPr>
        <p:spPr>
          <a:xfrm>
            <a:off x="812800" y="2133600"/>
            <a:ext cx="5588000" cy="1409700"/>
          </a:xfrm>
          <a:prstGeom prst="rect">
            <a:avLst/>
          </a:prstGeom>
          <a:noFill/>
          <a:ln/>
        </p:spPr>
        <p:txBody>
          <a:bodyPr wrap="square" lIns="0" tIns="0" rIns="0" bIns="0" rtlCol="0" anchor="t"/>
          <a:lstStyle/>
          <a:p>
            <a:pPr algn="l" indent="0" marL="0">
              <a:buNone/>
            </a:pPr>
            <a:r>
              <a:rPr lang="en-US" sz="1500" dirty="0">
                <a:solidFill>
                  <a:srgbClr val="6E6E66"/>
                </a:solidFill>
                <a:latin typeface="Arial" pitchFamily="34" charset="0"/>
                <a:ea typeface="Arial" pitchFamily="34" charset="-122"/>
                <a:cs typeface="Arial" pitchFamily="34" charset="-120"/>
              </a:rPr>
              <a:t>More of the spending is now done by automated systems and AI agents and assistants running within organisations, often without assigned spend limits. Amazon relaunched its ad platform as Amazon Ads Agent, Meta is testing campaign creation in its ads assistant, and TikTok's ad connection now comes ready-made in Claude and Perplexity.</a:t>
            </a:r>
            <a:endParaRPr lang="en-US" sz="1500" dirty="0"/>
          </a:p>
        </p:txBody>
      </p:sp>
      <p:sp>
        <p:nvSpPr>
          <p:cNvPr id="8" name="Text 6"/>
          <p:cNvSpPr/>
          <p:nvPr/>
        </p:nvSpPr>
        <p:spPr>
          <a:xfrm>
            <a:off x="812800" y="3721100"/>
            <a:ext cx="55880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WHAT TO DO ABOUT IT</a:t>
            </a:r>
            <a:endParaRPr lang="en-US" sz="1100" dirty="0"/>
          </a:p>
        </p:txBody>
      </p:sp>
      <p:sp>
        <p:nvSpPr>
          <p:cNvPr id="9" name="Text 7"/>
          <p:cNvSpPr/>
          <p:nvPr/>
        </p:nvSpPr>
        <p:spPr>
          <a:xfrm>
            <a:off x="812800" y="3975100"/>
            <a:ext cx="5588000" cy="965200"/>
          </a:xfrm>
          <a:prstGeom prst="rect">
            <a:avLst/>
          </a:prstGeom>
          <a:noFill/>
          <a:ln/>
        </p:spPr>
        <p:txBody>
          <a:bodyPr wrap="square" lIns="0" tIns="0" rIns="0" bIns="0" rtlCol="0" anchor="t"/>
          <a:lstStyle/>
          <a:p>
            <a:pPr algn="l" indent="0" marL="0">
              <a:buNone/>
            </a:pPr>
            <a:r>
              <a:rPr lang="en-US" sz="1500" dirty="0">
                <a:solidFill>
                  <a:srgbClr val="1A1A1A"/>
                </a:solidFill>
                <a:latin typeface="Arial" pitchFamily="34" charset="0"/>
                <a:ea typeface="Arial" pitchFamily="34" charset="-122"/>
                <a:cs typeface="Arial" pitchFamily="34" charset="-120"/>
              </a:rPr>
              <a:t>Give AI use its own budget line with an owner and a ceiling, and decide which AI assistants may change campaigns and budgets. Measure AI spend by what it delivers for customers.</a:t>
            </a:r>
            <a:endParaRPr lang="en-US" sz="1500" dirty="0"/>
          </a:p>
        </p:txBody>
      </p:sp>
      <p:sp>
        <p:nvSpPr>
          <p:cNvPr id="10" name="Text 8"/>
          <p:cNvSpPr/>
          <p:nvPr/>
        </p:nvSpPr>
        <p:spPr>
          <a:xfrm>
            <a:off x="7010400" y="660400"/>
            <a:ext cx="4368800" cy="190500"/>
          </a:xfrm>
          <a:prstGeom prst="rect">
            <a:avLst/>
          </a:prstGeom>
          <a:noFill/>
          <a:ln/>
        </p:spPr>
        <p:txBody>
          <a:bodyPr wrap="square" lIns="0" tIns="0" rIns="0" bIns="0" rtlCol="0" anchor="t"/>
          <a:lstStyle/>
          <a:p>
            <a:pPr algn="l" indent="0" marL="0">
              <a:buNone/>
            </a:pPr>
            <a:r>
              <a:rPr lang="en-US" sz="1100" b="1" spc="150" kern="0" dirty="0">
                <a:solidFill>
                  <a:srgbClr val="6E6E66"/>
                </a:solidFill>
                <a:latin typeface="Arial" pitchFamily="34" charset="0"/>
                <a:ea typeface="Arial" pitchFamily="34" charset="-122"/>
                <a:cs typeface="Arial" pitchFamily="34" charset="-120"/>
              </a:rPr>
              <a:t>SIGNALS &amp; STORIES</a:t>
            </a:r>
            <a:endParaRPr lang="en-US" sz="1100" dirty="0"/>
          </a:p>
        </p:txBody>
      </p:sp>
      <p:sp>
        <p:nvSpPr>
          <p:cNvPr id="11" name="Shape 9"/>
          <p:cNvSpPr/>
          <p:nvPr/>
        </p:nvSpPr>
        <p:spPr>
          <a:xfrm>
            <a:off x="7010400" y="952500"/>
            <a:ext cx="4368800" cy="0"/>
          </a:xfrm>
          <a:prstGeom prst="line">
            <a:avLst/>
          </a:prstGeom>
          <a:noFill/>
          <a:ln w="12700">
            <a:solidFill>
              <a:srgbClr val="E6E4DF"/>
            </a:solidFill>
            <a:prstDash val="solid"/>
          </a:ln>
        </p:spPr>
      </p:sp>
      <p:sp>
        <p:nvSpPr>
          <p:cNvPr id="12" name="Text 10"/>
          <p:cNvSpPr/>
          <p:nvPr/>
        </p:nvSpPr>
        <p:spPr>
          <a:xfrm>
            <a:off x="7010400" y="10414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October  ·  Launch</a:t>
            </a:r>
            <a:endParaRPr lang="en-US" sz="1100" dirty="0"/>
          </a:p>
        </p:txBody>
      </p:sp>
      <p:sp>
        <p:nvSpPr>
          <p:cNvPr id="13" name="Text 11"/>
          <p:cNvSpPr/>
          <p:nvPr/>
        </p:nvSpPr>
        <p:spPr>
          <a:xfrm>
            <a:off x="7010400" y="12446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Ad platforms aim to do the whole job</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As platforms take over making, targeting, and buying, the marketer's job moves to the brief and the guardrails.</a:t>
            </a:r>
            <a:endParaRPr lang="en-US" sz="1300" dirty="0"/>
          </a:p>
        </p:txBody>
      </p:sp>
      <p:sp>
        <p:nvSpPr>
          <p:cNvPr id="14" name="Shape 12"/>
          <p:cNvSpPr/>
          <p:nvPr/>
        </p:nvSpPr>
        <p:spPr>
          <a:xfrm>
            <a:off x="7010400" y="2247900"/>
            <a:ext cx="4368800" cy="0"/>
          </a:xfrm>
          <a:prstGeom prst="line">
            <a:avLst/>
          </a:prstGeom>
          <a:noFill/>
          <a:ln w="12700">
            <a:solidFill>
              <a:srgbClr val="E6E4DF"/>
            </a:solidFill>
            <a:prstDash val="solid"/>
          </a:ln>
        </p:spPr>
      </p:sp>
      <p:sp>
        <p:nvSpPr>
          <p:cNvPr id="15" name="Text 13"/>
          <p:cNvSpPr/>
          <p:nvPr/>
        </p:nvSpPr>
        <p:spPr>
          <a:xfrm>
            <a:off x="7010400" y="23368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October  ·  Market shift</a:t>
            </a:r>
            <a:endParaRPr lang="en-US" sz="1100" dirty="0"/>
          </a:p>
        </p:txBody>
      </p:sp>
      <p:sp>
        <p:nvSpPr>
          <p:cNvPr id="16" name="Text 14"/>
          <p:cNvSpPr/>
          <p:nvPr/>
        </p:nvSpPr>
        <p:spPr>
          <a:xfrm>
            <a:off x="7010400" y="25400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TikTok's ad connection arrives in Claude and Perplexity</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Staff and agencies can now change campaigns and budgets by asking an AI assistant.</a:t>
            </a:r>
            <a:endParaRPr lang="en-US" sz="1300" dirty="0"/>
          </a:p>
        </p:txBody>
      </p:sp>
      <p:sp>
        <p:nvSpPr>
          <p:cNvPr id="17" name="Shape 15"/>
          <p:cNvSpPr/>
          <p:nvPr/>
        </p:nvSpPr>
        <p:spPr>
          <a:xfrm>
            <a:off x="7010400" y="3543300"/>
            <a:ext cx="4368800" cy="0"/>
          </a:xfrm>
          <a:prstGeom prst="line">
            <a:avLst/>
          </a:prstGeom>
          <a:noFill/>
          <a:ln w="12700">
            <a:solidFill>
              <a:srgbClr val="E6E4DF"/>
            </a:solidFill>
            <a:prstDash val="solid"/>
          </a:ln>
        </p:spPr>
      </p:sp>
      <p:sp>
        <p:nvSpPr>
          <p:cNvPr id="18" name="Text 16"/>
          <p:cNvSpPr/>
          <p:nvPr/>
        </p:nvSpPr>
        <p:spPr>
          <a:xfrm>
            <a:off x="7010400" y="36322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August  ·  Launch</a:t>
            </a:r>
            <a:endParaRPr lang="en-US" sz="1100" dirty="0"/>
          </a:p>
        </p:txBody>
      </p:sp>
      <p:sp>
        <p:nvSpPr>
          <p:cNvPr id="19" name="Text 17"/>
          <p:cNvSpPr/>
          <p:nvPr/>
        </p:nvSpPr>
        <p:spPr>
          <a:xfrm>
            <a:off x="7010400" y="38354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ChatGPT ads reach a $1bn run rate and open self-serve in Europe</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When an AI tool recommends a brand, it is now harder to tell whether that recommendation was earned or paid for.</a:t>
            </a:r>
            <a:endParaRPr lang="en-US" sz="1300" dirty="0"/>
          </a:p>
        </p:txBody>
      </p:sp>
      <p:sp>
        <p:nvSpPr>
          <p:cNvPr id="20" name="Shape 18"/>
          <p:cNvSpPr/>
          <p:nvPr/>
        </p:nvSpPr>
        <p:spPr>
          <a:xfrm>
            <a:off x="7010400" y="4838700"/>
            <a:ext cx="4368800" cy="0"/>
          </a:xfrm>
          <a:prstGeom prst="line">
            <a:avLst/>
          </a:prstGeom>
          <a:noFill/>
          <a:ln w="12700">
            <a:solidFill>
              <a:srgbClr val="E6E4DF"/>
            </a:solidFill>
            <a:prstDash val="solid"/>
          </a:ln>
        </p:spPr>
      </p:sp>
      <p:sp>
        <p:nvSpPr>
          <p:cNvPr id="21" name="Text 19"/>
          <p:cNvSpPr/>
          <p:nvPr/>
        </p:nvSpPr>
        <p:spPr>
          <a:xfrm>
            <a:off x="7010400" y="4927600"/>
            <a:ext cx="4368800" cy="190500"/>
          </a:xfrm>
          <a:prstGeom prst="rect">
            <a:avLst/>
          </a:prstGeom>
          <a:noFill/>
          <a:ln/>
        </p:spPr>
        <p:txBody>
          <a:bodyPr wrap="square" lIns="0" tIns="0" rIns="0" bIns="0" rtlCol="0" anchor="t"/>
          <a:lstStyle/>
          <a:p>
            <a:pPr algn="l" indent="0" marL="0">
              <a:buNone/>
            </a:pPr>
            <a:r>
              <a:rPr lang="en-US" sz="1100" dirty="0">
                <a:solidFill>
                  <a:srgbClr val="6E6E66"/>
                </a:solidFill>
                <a:latin typeface="Arial" pitchFamily="34" charset="0"/>
                <a:ea typeface="Arial" pitchFamily="34" charset="-122"/>
                <a:cs typeface="Arial" pitchFamily="34" charset="-120"/>
              </a:rPr>
              <a:t>June  ·  Market shift</a:t>
            </a:r>
            <a:endParaRPr lang="en-US" sz="1100" dirty="0"/>
          </a:p>
        </p:txBody>
      </p:sp>
      <p:sp>
        <p:nvSpPr>
          <p:cNvPr id="22" name="Text 20"/>
          <p:cNvSpPr/>
          <p:nvPr/>
        </p:nvSpPr>
        <p:spPr>
          <a:xfrm>
            <a:off x="7010400" y="5130800"/>
            <a:ext cx="4368800" cy="939800"/>
          </a:xfrm>
          <a:prstGeom prst="rect">
            <a:avLst/>
          </a:prstGeom>
          <a:noFill/>
          <a:ln/>
        </p:spPr>
        <p:txBody>
          <a:bodyPr wrap="square" lIns="0" tIns="0" rIns="0" bIns="0" rtlCol="0" anchor="t"/>
          <a:lstStyle/>
          <a:p>
            <a:pPr algn="l" indent="0" marL="0">
              <a:buNone/>
            </a:pPr>
            <a:r>
              <a:rPr lang="en-US" sz="1300" b="1" dirty="0">
                <a:solidFill>
                  <a:srgbClr val="1A1A1A"/>
                </a:solidFill>
                <a:latin typeface="Arial" pitchFamily="34" charset="0"/>
                <a:ea typeface="Arial" pitchFamily="34" charset="-122"/>
                <a:cs typeface="Arial" pitchFamily="34" charset="-120"/>
              </a:rPr>
              <a:t>AI costs now grow with every use</a:t>
            </a:r>
            <a:endParaRPr lang="en-US" sz="1300" dirty="0"/>
          </a:p>
          <a:p>
            <a:pPr algn="l" indent="0" marL="0">
              <a:spcBef>
                <a:spcPts val="600"/>
              </a:spcBef>
              <a:buNone/>
            </a:pPr>
            <a:r>
              <a:rPr lang="en-US" sz="1100" dirty="0">
                <a:solidFill>
                  <a:srgbClr val="6E6E66"/>
                </a:solidFill>
                <a:latin typeface="Arial" pitchFamily="34" charset="0"/>
                <a:ea typeface="Arial" pitchFamily="34" charset="-122"/>
                <a:cs typeface="Arial" pitchFamily="34" charset="-120"/>
              </a:rPr>
              <a:t>AI tools are turning into a variable cost: the more your team uses them, the more you pay.</a:t>
            </a:r>
            <a:endParaRPr lang="en-US" sz="1300" dirty="0"/>
          </a:p>
        </p:txBody>
      </p:sp>
      <p:sp>
        <p:nvSpPr>
          <p:cNvPr id="23" name="Text 21"/>
          <p:cNvSpPr/>
          <p:nvPr/>
        </p:nvSpPr>
        <p:spPr>
          <a:xfrm>
            <a:off x="812800" y="6324600"/>
            <a:ext cx="6858000" cy="355600"/>
          </a:xfrm>
          <a:prstGeom prst="rect">
            <a:avLst/>
          </a:prstGeom>
          <a:noFill/>
          <a:ln/>
        </p:spPr>
        <p:txBody>
          <a:bodyPr wrap="square" lIns="0" tIns="0" rIns="0" bIns="0" rtlCol="0" anchor="t"/>
          <a:lstStyle/>
          <a:p>
            <a:pPr algn="l" indent="0" marL="0">
              <a:buNone/>
            </a:pPr>
            <a:r>
              <a:rPr lang="en-US" sz="1000" dirty="0">
                <a:solidFill>
                  <a:srgbClr val="6E6E66"/>
                </a:solidFill>
                <a:latin typeface="Arial" pitchFamily="34" charset="0"/>
                <a:ea typeface="Arial" pitchFamily="34" charset="-122"/>
                <a:cs typeface="Arial" pitchFamily="34" charset="-120"/>
              </a:rPr>
              <a:t>Sources: Wall Street Journal (2 June 2025); Meta for Business (29 April 2026, updated 16 July 2026); SiliconANGLE (16 January 2026); The Information (14 April 2026)</a:t>
            </a:r>
            <a:endParaRPr lang="en-US" sz="1000" dirty="0"/>
          </a:p>
        </p:txBody>
      </p:sp>
      <p:sp>
        <p:nvSpPr>
          <p:cNvPr id="24" name="Text 22"/>
          <p:cNvSpPr/>
          <p:nvPr/>
        </p:nvSpPr>
        <p:spPr>
          <a:xfrm>
            <a:off x="7823200" y="6324600"/>
            <a:ext cx="3556000" cy="355600"/>
          </a:xfrm>
          <a:prstGeom prst="rect">
            <a:avLst/>
          </a:prstGeom>
          <a:noFill/>
          <a:ln/>
        </p:spPr>
        <p:txBody>
          <a:bodyPr wrap="square" lIns="0" tIns="0" rIns="0" bIns="0" rtlCol="0" anchor="t"/>
          <a:lstStyle/>
          <a:p>
            <a:pPr algn="r" indent="0" marL="0">
              <a:buNone/>
            </a:pPr>
            <a:r>
              <a:rPr lang="en-US" sz="1000" dirty="0">
                <a:solidFill>
                  <a:srgbClr val="B98E2E"/>
                </a:solidFill>
                <a:latin typeface="Arial" pitchFamily="34" charset="0"/>
                <a:ea typeface="Arial" pitchFamily="34" charset="-122"/>
                <a:cs typeface="Arial" pitchFamily="34" charset="-120"/>
              </a:rPr>
              <a:t>The AI in Marketing Map, October 2026</a:t>
            </a:r>
            <a:endParaRPr lang="en-US" sz="1000" dirty="0"/>
          </a:p>
          <a:p>
            <a:pPr algn="r" indent="0" marL="0">
              <a:buNone/>
            </a:pPr>
            <a:r>
              <a:rPr lang="en-US" sz="1000" dirty="0">
                <a:solidFill>
                  <a:srgbClr val="B98E2E"/>
                </a:solidFill>
                <a:latin typeface="Arial" pitchFamily="34" charset="0"/>
                <a:ea typeface="Arial" pitchFamily="34" charset="-122"/>
                <a:cs typeface="Arial" pitchFamily="34" charset="-120"/>
              </a:rPr>
              <a:t>map.teybannerman.com</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in Marketing Map, October 2026</dc:title>
  <dc:subject>PptxGenJS Presentation</dc:subject>
  <dc:creator>Tey Bannerman</dc:creator>
  <cp:lastModifiedBy>Tey Bannerman</cp:lastModifiedBy>
  <cp:revision>1</cp:revision>
  <dcterms:created xsi:type="dcterms:W3CDTF">2026-10-20T01:49:31Z</dcterms:created>
  <dcterms:modified xsi:type="dcterms:W3CDTF">2026-10-20T01:49:31Z</dcterms:modified>
</cp:coreProperties>
</file>